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11160125"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5" d="100"/>
          <a:sy n="105" d="100"/>
        </p:scale>
        <p:origin x="103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837010" y="1178222"/>
            <a:ext cx="9486106" cy="2506427"/>
          </a:xfrm>
        </p:spPr>
        <p:txBody>
          <a:bodyPr anchor="b"/>
          <a:lstStyle>
            <a:lvl1pPr algn="ctr">
              <a:defRPr sz="6299"/>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395016" y="3781306"/>
            <a:ext cx="8370094" cy="1738167"/>
          </a:xfrm>
        </p:spPr>
        <p:txBody>
          <a:bodyPr/>
          <a:lstStyle>
            <a:lvl1pPr marL="0" indent="0" algn="ctr">
              <a:buNone/>
              <a:defRPr sz="2520"/>
            </a:lvl1pPr>
            <a:lvl2pPr marL="479969" indent="0" algn="ctr">
              <a:buNone/>
              <a:defRPr sz="2100"/>
            </a:lvl2pPr>
            <a:lvl3pPr marL="959937" indent="0" algn="ctr">
              <a:buNone/>
              <a:defRPr sz="1890"/>
            </a:lvl3pPr>
            <a:lvl4pPr marL="1439906" indent="0" algn="ctr">
              <a:buNone/>
              <a:defRPr sz="1680"/>
            </a:lvl4pPr>
            <a:lvl5pPr marL="1919874" indent="0" algn="ctr">
              <a:buNone/>
              <a:defRPr sz="1680"/>
            </a:lvl5pPr>
            <a:lvl6pPr marL="2399843" indent="0" algn="ctr">
              <a:buNone/>
              <a:defRPr sz="1680"/>
            </a:lvl6pPr>
            <a:lvl7pPr marL="2879811" indent="0" algn="ctr">
              <a:buNone/>
              <a:defRPr sz="1680"/>
            </a:lvl7pPr>
            <a:lvl8pPr marL="3359780" indent="0" algn="ctr">
              <a:buNone/>
              <a:defRPr sz="1680"/>
            </a:lvl8pPr>
            <a:lvl9pPr marL="3839748" indent="0" algn="ctr">
              <a:buNone/>
              <a:defRPr sz="168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FB8089F4-65B4-48ED-A7E6-88B97F4DF419}" type="datetimeFigureOut">
              <a:rPr lang="it-IT" smtClean="0"/>
              <a:t>28/10/2021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1467736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B8089F4-65B4-48ED-A7E6-88B97F4DF419}" type="datetimeFigureOut">
              <a:rPr lang="it-IT" smtClean="0"/>
              <a:t>28/10/2021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772855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6465" y="383297"/>
            <a:ext cx="2406402" cy="6101085"/>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767259" y="383297"/>
            <a:ext cx="7079704" cy="610108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B8089F4-65B4-48ED-A7E6-88B97F4DF419}" type="datetimeFigureOut">
              <a:rPr lang="it-IT" smtClean="0"/>
              <a:t>28/10/2021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2932710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B8089F4-65B4-48ED-A7E6-88B97F4DF419}" type="datetimeFigureOut">
              <a:rPr lang="it-IT" smtClean="0"/>
              <a:t>28/10/2021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127514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61447" y="1794831"/>
            <a:ext cx="9625608" cy="2994714"/>
          </a:xfrm>
        </p:spPr>
        <p:txBody>
          <a:bodyPr anchor="b"/>
          <a:lstStyle>
            <a:lvl1pPr>
              <a:defRPr sz="6299"/>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761447" y="4817876"/>
            <a:ext cx="9625608" cy="1574849"/>
          </a:xfrm>
        </p:spPr>
        <p:txBody>
          <a:bodyPr/>
          <a:lstStyle>
            <a:lvl1pPr marL="0" indent="0">
              <a:buNone/>
              <a:defRPr sz="2520">
                <a:solidFill>
                  <a:schemeClr val="tx1"/>
                </a:solidFill>
              </a:defRPr>
            </a:lvl1pPr>
            <a:lvl2pPr marL="479969" indent="0">
              <a:buNone/>
              <a:defRPr sz="2100">
                <a:solidFill>
                  <a:schemeClr val="tx1">
                    <a:tint val="75000"/>
                  </a:schemeClr>
                </a:solidFill>
              </a:defRPr>
            </a:lvl2pPr>
            <a:lvl3pPr marL="959937" indent="0">
              <a:buNone/>
              <a:defRPr sz="1890">
                <a:solidFill>
                  <a:schemeClr val="tx1">
                    <a:tint val="75000"/>
                  </a:schemeClr>
                </a:solidFill>
              </a:defRPr>
            </a:lvl3pPr>
            <a:lvl4pPr marL="1439906" indent="0">
              <a:buNone/>
              <a:defRPr sz="1680">
                <a:solidFill>
                  <a:schemeClr val="tx1">
                    <a:tint val="75000"/>
                  </a:schemeClr>
                </a:solidFill>
              </a:defRPr>
            </a:lvl4pPr>
            <a:lvl5pPr marL="1919874" indent="0">
              <a:buNone/>
              <a:defRPr sz="1680">
                <a:solidFill>
                  <a:schemeClr val="tx1">
                    <a:tint val="75000"/>
                  </a:schemeClr>
                </a:solidFill>
              </a:defRPr>
            </a:lvl5pPr>
            <a:lvl6pPr marL="2399843" indent="0">
              <a:buNone/>
              <a:defRPr sz="1680">
                <a:solidFill>
                  <a:schemeClr val="tx1">
                    <a:tint val="75000"/>
                  </a:schemeClr>
                </a:solidFill>
              </a:defRPr>
            </a:lvl6pPr>
            <a:lvl7pPr marL="2879811" indent="0">
              <a:buNone/>
              <a:defRPr sz="1680">
                <a:solidFill>
                  <a:schemeClr val="tx1">
                    <a:tint val="75000"/>
                  </a:schemeClr>
                </a:solidFill>
              </a:defRPr>
            </a:lvl7pPr>
            <a:lvl8pPr marL="3359780" indent="0">
              <a:buNone/>
              <a:defRPr sz="1680">
                <a:solidFill>
                  <a:schemeClr val="tx1">
                    <a:tint val="75000"/>
                  </a:schemeClr>
                </a:solidFill>
              </a:defRPr>
            </a:lvl8pPr>
            <a:lvl9pPr marL="3839748" indent="0">
              <a:buNone/>
              <a:defRPr sz="168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FB8089F4-65B4-48ED-A7E6-88B97F4DF419}" type="datetimeFigureOut">
              <a:rPr lang="it-IT" smtClean="0"/>
              <a:t>28/10/2021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1037056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767259" y="1916484"/>
            <a:ext cx="4743053" cy="456789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649813" y="1916484"/>
            <a:ext cx="4743053" cy="456789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FB8089F4-65B4-48ED-A7E6-88B97F4DF419}" type="datetimeFigureOut">
              <a:rPr lang="it-IT" smtClean="0"/>
              <a:t>28/10/2021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552736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768712" y="383299"/>
            <a:ext cx="9625608" cy="1391534"/>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768714" y="1764832"/>
            <a:ext cx="4721255" cy="864917"/>
          </a:xfr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4" name="Content Placeholder 3"/>
          <p:cNvSpPr>
            <a:spLocks noGrp="1"/>
          </p:cNvSpPr>
          <p:nvPr>
            <p:ph sz="half" idx="2"/>
          </p:nvPr>
        </p:nvSpPr>
        <p:spPr>
          <a:xfrm>
            <a:off x="768714" y="2629749"/>
            <a:ext cx="4721255" cy="386796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649814" y="1764832"/>
            <a:ext cx="4744507" cy="864917"/>
          </a:xfr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it-IT"/>
              <a:t>Fare clic per modificare gli stili del testo dello schema</a:t>
            </a:r>
          </a:p>
        </p:txBody>
      </p:sp>
      <p:sp>
        <p:nvSpPr>
          <p:cNvPr id="6" name="Content Placeholder 5"/>
          <p:cNvSpPr>
            <a:spLocks noGrp="1"/>
          </p:cNvSpPr>
          <p:nvPr>
            <p:ph sz="quarter" idx="4"/>
          </p:nvPr>
        </p:nvSpPr>
        <p:spPr>
          <a:xfrm>
            <a:off x="5649814" y="2629749"/>
            <a:ext cx="4744507" cy="386796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FB8089F4-65B4-48ED-A7E6-88B97F4DF419}" type="datetimeFigureOut">
              <a:rPr lang="it-IT" smtClean="0"/>
              <a:t>28/10/2021</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2623948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FB8089F4-65B4-48ED-A7E6-88B97F4DF419}" type="datetimeFigureOut">
              <a:rPr lang="it-IT" smtClean="0"/>
              <a:t>28/10/2021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2878972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8089F4-65B4-48ED-A7E6-88B97F4DF419}" type="datetimeFigureOut">
              <a:rPr lang="it-IT" smtClean="0"/>
              <a:t>28/10/2021</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3735456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68712" y="479954"/>
            <a:ext cx="3599431" cy="1679840"/>
          </a:xfrm>
        </p:spPr>
        <p:txBody>
          <a:bodyPr anchor="b"/>
          <a:lstStyle>
            <a:lvl1pPr>
              <a:defRPr sz="3359"/>
            </a:lvl1pPr>
          </a:lstStyle>
          <a:p>
            <a:r>
              <a:rPr lang="it-IT"/>
              <a:t>Fare clic per modificare lo stile del titolo dello schema</a:t>
            </a:r>
            <a:endParaRPr lang="en-US" dirty="0"/>
          </a:p>
        </p:txBody>
      </p:sp>
      <p:sp>
        <p:nvSpPr>
          <p:cNvPr id="3" name="Content Placeholder 2"/>
          <p:cNvSpPr>
            <a:spLocks noGrp="1"/>
          </p:cNvSpPr>
          <p:nvPr>
            <p:ph idx="1"/>
          </p:nvPr>
        </p:nvSpPr>
        <p:spPr>
          <a:xfrm>
            <a:off x="4744507" y="1036570"/>
            <a:ext cx="5649813" cy="5116178"/>
          </a:xfrm>
        </p:spPr>
        <p:txBody>
          <a:bodyPr/>
          <a:lstStyle>
            <a:lvl1pPr>
              <a:defRPr sz="3359"/>
            </a:lvl1pPr>
            <a:lvl2pPr>
              <a:defRPr sz="2939"/>
            </a:lvl2pPr>
            <a:lvl3pPr>
              <a:defRPr sz="2520"/>
            </a:lvl3pPr>
            <a:lvl4pPr>
              <a:defRPr sz="2100"/>
            </a:lvl4pPr>
            <a:lvl5pPr>
              <a:defRPr sz="2100"/>
            </a:lvl5pPr>
            <a:lvl6pPr>
              <a:defRPr sz="2100"/>
            </a:lvl6pPr>
            <a:lvl7pPr>
              <a:defRPr sz="2100"/>
            </a:lvl7pPr>
            <a:lvl8pPr>
              <a:defRPr sz="2100"/>
            </a:lvl8pPr>
            <a:lvl9pPr>
              <a:defRPr sz="21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768712" y="2159794"/>
            <a:ext cx="3599431" cy="4001285"/>
          </a:xfr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B8089F4-65B4-48ED-A7E6-88B97F4DF419}" type="datetimeFigureOut">
              <a:rPr lang="it-IT" smtClean="0"/>
              <a:t>28/10/2021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3741528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768712" y="479954"/>
            <a:ext cx="3599431" cy="1679840"/>
          </a:xfrm>
        </p:spPr>
        <p:txBody>
          <a:bodyPr anchor="b"/>
          <a:lstStyle>
            <a:lvl1pPr>
              <a:defRPr sz="3359"/>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4744507" y="1036570"/>
            <a:ext cx="5649813" cy="5116178"/>
          </a:xfrm>
        </p:spPr>
        <p:txBody>
          <a:bodyPr anchor="t"/>
          <a:lstStyle>
            <a:lvl1pPr marL="0" indent="0">
              <a:buNone/>
              <a:defRPr sz="3359"/>
            </a:lvl1pPr>
            <a:lvl2pPr marL="479969" indent="0">
              <a:buNone/>
              <a:defRPr sz="2939"/>
            </a:lvl2pPr>
            <a:lvl3pPr marL="959937" indent="0">
              <a:buNone/>
              <a:defRPr sz="2520"/>
            </a:lvl3pPr>
            <a:lvl4pPr marL="1439906" indent="0">
              <a:buNone/>
              <a:defRPr sz="2100"/>
            </a:lvl4pPr>
            <a:lvl5pPr marL="1919874" indent="0">
              <a:buNone/>
              <a:defRPr sz="2100"/>
            </a:lvl5pPr>
            <a:lvl6pPr marL="2399843" indent="0">
              <a:buNone/>
              <a:defRPr sz="2100"/>
            </a:lvl6pPr>
            <a:lvl7pPr marL="2879811" indent="0">
              <a:buNone/>
              <a:defRPr sz="2100"/>
            </a:lvl7pPr>
            <a:lvl8pPr marL="3359780" indent="0">
              <a:buNone/>
              <a:defRPr sz="2100"/>
            </a:lvl8pPr>
            <a:lvl9pPr marL="3839748" indent="0">
              <a:buNone/>
              <a:defRPr sz="2100"/>
            </a:lvl9pPr>
          </a:lstStyle>
          <a:p>
            <a:r>
              <a:rPr lang="it-IT"/>
              <a:t>Fare clic sull'icona per inserire un'immagine</a:t>
            </a:r>
            <a:endParaRPr lang="en-US" dirty="0"/>
          </a:p>
        </p:txBody>
      </p:sp>
      <p:sp>
        <p:nvSpPr>
          <p:cNvPr id="4" name="Text Placeholder 3"/>
          <p:cNvSpPr>
            <a:spLocks noGrp="1"/>
          </p:cNvSpPr>
          <p:nvPr>
            <p:ph type="body" sz="half" idx="2"/>
          </p:nvPr>
        </p:nvSpPr>
        <p:spPr>
          <a:xfrm>
            <a:off x="768712" y="2159794"/>
            <a:ext cx="3599431" cy="4001285"/>
          </a:xfr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B8089F4-65B4-48ED-A7E6-88B97F4DF419}" type="datetimeFigureOut">
              <a:rPr lang="it-IT" smtClean="0"/>
              <a:t>28/10/2021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5821E18-F4DB-4886-A7A6-4F27AFCA4FDC}" type="slidenum">
              <a:rPr lang="it-IT" smtClean="0"/>
              <a:t>‹N›</a:t>
            </a:fld>
            <a:endParaRPr lang="it-IT"/>
          </a:p>
        </p:txBody>
      </p:sp>
    </p:spTree>
    <p:extLst>
      <p:ext uri="{BB962C8B-B14F-4D97-AF65-F5344CB8AC3E}">
        <p14:creationId xmlns:p14="http://schemas.microsoft.com/office/powerpoint/2010/main" val="2162686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7259" y="383299"/>
            <a:ext cx="9625608" cy="1391534"/>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767259" y="1916484"/>
            <a:ext cx="9625608" cy="456789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67259" y="6672698"/>
            <a:ext cx="2511028" cy="383297"/>
          </a:xfrm>
          <a:prstGeom prst="rect">
            <a:avLst/>
          </a:prstGeom>
        </p:spPr>
        <p:txBody>
          <a:bodyPr vert="horz" lIns="91440" tIns="45720" rIns="91440" bIns="45720" rtlCol="0" anchor="ctr"/>
          <a:lstStyle>
            <a:lvl1pPr algn="l">
              <a:defRPr sz="1260">
                <a:solidFill>
                  <a:schemeClr val="tx1">
                    <a:tint val="75000"/>
                  </a:schemeClr>
                </a:solidFill>
              </a:defRPr>
            </a:lvl1pPr>
          </a:lstStyle>
          <a:p>
            <a:fld id="{FB8089F4-65B4-48ED-A7E6-88B97F4DF419}" type="datetimeFigureOut">
              <a:rPr lang="it-IT" smtClean="0"/>
              <a:t>28/10/2021</a:t>
            </a:fld>
            <a:endParaRPr lang="it-IT"/>
          </a:p>
        </p:txBody>
      </p:sp>
      <p:sp>
        <p:nvSpPr>
          <p:cNvPr id="5" name="Footer Placeholder 4"/>
          <p:cNvSpPr>
            <a:spLocks noGrp="1"/>
          </p:cNvSpPr>
          <p:nvPr>
            <p:ph type="ftr" sz="quarter" idx="3"/>
          </p:nvPr>
        </p:nvSpPr>
        <p:spPr>
          <a:xfrm>
            <a:off x="3696792" y="6672698"/>
            <a:ext cx="3766542" cy="38329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7881838" y="6672698"/>
            <a:ext cx="2511028" cy="383297"/>
          </a:xfrm>
          <a:prstGeom prst="rect">
            <a:avLst/>
          </a:prstGeom>
        </p:spPr>
        <p:txBody>
          <a:bodyPr vert="horz" lIns="91440" tIns="45720" rIns="91440" bIns="45720" rtlCol="0" anchor="ctr"/>
          <a:lstStyle>
            <a:lvl1pPr algn="r">
              <a:defRPr sz="1260">
                <a:solidFill>
                  <a:schemeClr val="tx1">
                    <a:tint val="75000"/>
                  </a:schemeClr>
                </a:solidFill>
              </a:defRPr>
            </a:lvl1pPr>
          </a:lstStyle>
          <a:p>
            <a:fld id="{05821E18-F4DB-4886-A7A6-4F27AFCA4FDC}" type="slidenum">
              <a:rPr lang="it-IT" smtClean="0"/>
              <a:t>‹N›</a:t>
            </a:fld>
            <a:endParaRPr lang="it-IT"/>
          </a:p>
        </p:txBody>
      </p:sp>
    </p:spTree>
    <p:extLst>
      <p:ext uri="{BB962C8B-B14F-4D97-AF65-F5344CB8AC3E}">
        <p14:creationId xmlns:p14="http://schemas.microsoft.com/office/powerpoint/2010/main" val="18985486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7E7016FB-92B5-4DA3-AB98-7D9AEC72FB77}"/>
              </a:ext>
            </a:extLst>
          </p:cNvPr>
          <p:cNvSpPr txBox="1"/>
          <p:nvPr/>
        </p:nvSpPr>
        <p:spPr>
          <a:xfrm>
            <a:off x="345880" y="3730528"/>
            <a:ext cx="2483628" cy="1023357"/>
          </a:xfrm>
          <a:prstGeom prst="rect">
            <a:avLst/>
          </a:prstGeom>
          <a:noFill/>
        </p:spPr>
        <p:txBody>
          <a:bodyPr wrap="square" rtlCol="0">
            <a:spAutoFit/>
          </a:bodyPr>
          <a:lstStyle/>
          <a:p>
            <a:r>
              <a:rPr lang="it-IT" sz="550" dirty="0">
                <a:latin typeface="Arial Nova" panose="020B0504020202020204" pitchFamily="34" charset="0"/>
              </a:rPr>
              <a:t>Una poltroncina dalle proporzioni classiche con un comfort notevole, grazie alla sua dimensione gradevole e la sua scocca imbottita. </a:t>
            </a:r>
          </a:p>
          <a:p>
            <a:r>
              <a:rPr lang="it-IT" sz="550" dirty="0">
                <a:latin typeface="Arial Nova" panose="020B0504020202020204" pitchFamily="34" charset="0"/>
              </a:rPr>
              <a:t>La sua forma avvolgente ed i braccioli arrotondati danno alla sedia non solo una comodità piacevole, ma anche un look armonioso. La struttura in legno massello dona alla sedia stabilità ed equilibrio, un manufatto da falegnameria classica con un’esecuzione a regola d’arte ed un risultato sorprendentemente moderno. La scocca imbottita visivamente appoggiata alle gambe in legno invece accoglie il corpo in modo soffice ed ergonomico.</a:t>
            </a:r>
          </a:p>
          <a:p>
            <a:r>
              <a:rPr lang="it-IT" sz="550" dirty="0">
                <a:latin typeface="Arial Nova" panose="020B0504020202020204" pitchFamily="34" charset="0"/>
              </a:rPr>
              <a:t>Un oggetto semplice che si abbina facilmente a tutti gli ambienti e accoglie qualsiasi tipo di clientela.</a:t>
            </a:r>
          </a:p>
        </p:txBody>
      </p:sp>
      <p:sp>
        <p:nvSpPr>
          <p:cNvPr id="10" name="CasellaDiTesto 9">
            <a:extLst>
              <a:ext uri="{FF2B5EF4-FFF2-40B4-BE49-F238E27FC236}">
                <a16:creationId xmlns:a16="http://schemas.microsoft.com/office/drawing/2014/main" id="{FE56180C-4DF7-4309-96BD-A46DE5E9365C}"/>
              </a:ext>
            </a:extLst>
          </p:cNvPr>
          <p:cNvSpPr txBox="1"/>
          <p:nvPr/>
        </p:nvSpPr>
        <p:spPr>
          <a:xfrm>
            <a:off x="345880" y="5137980"/>
            <a:ext cx="2483628" cy="1023357"/>
          </a:xfrm>
          <a:prstGeom prst="rect">
            <a:avLst/>
          </a:prstGeom>
          <a:noFill/>
        </p:spPr>
        <p:txBody>
          <a:bodyPr wrap="square" rtlCol="0">
            <a:spAutoFit/>
          </a:bodyPr>
          <a:lstStyle/>
          <a:p>
            <a:r>
              <a:rPr lang="de-DE" sz="550" dirty="0">
                <a:latin typeface="Arial Nova" panose="020B0504020202020204" pitchFamily="34" charset="0"/>
              </a:rPr>
              <a:t>Ein Sessel von klassischen Proportionen und bemerkenswertem Komfort dank seiner angenehmen Dimension und seiner gepolsterten Schale. Seine umhüllende Form und die abgerundeten Armlehnen verleihen dem Stuhl nicht nur einen angenehmen Sitzkomfort, sondern auch eine harmonische Optik. Die Massivholzstruktur mit vier Beinen verleiht dem Stuhl Stabilität und Gleichgewicht, ein klassisches Tischler-Artefakt mit handwerklicher Ausführung und einem überraschend modernen Ergebnis. Die gepolsterte Schale, die optisch auf den Holzbeinen aufliegt, empfängt den Körper stattdessen auf eine weiche und ergonomische Weise.</a:t>
            </a:r>
          </a:p>
          <a:p>
            <a:r>
              <a:rPr lang="de-DE" sz="550" dirty="0">
                <a:latin typeface="Arial Nova" panose="020B0504020202020204" pitchFamily="34" charset="0"/>
              </a:rPr>
              <a:t>Ein einfaches Objekt, das sich leicht in alle Umgebungen einführen lässt und jede Art von Kundschaft begrüßt.</a:t>
            </a:r>
          </a:p>
        </p:txBody>
      </p:sp>
      <p:sp>
        <p:nvSpPr>
          <p:cNvPr id="11" name="CasellaDiTesto 10">
            <a:extLst>
              <a:ext uri="{FF2B5EF4-FFF2-40B4-BE49-F238E27FC236}">
                <a16:creationId xmlns:a16="http://schemas.microsoft.com/office/drawing/2014/main" id="{6D2FF006-B0AC-47C0-A491-FC9C87E979FB}"/>
              </a:ext>
            </a:extLst>
          </p:cNvPr>
          <p:cNvSpPr txBox="1"/>
          <p:nvPr/>
        </p:nvSpPr>
        <p:spPr>
          <a:xfrm>
            <a:off x="345878" y="3539339"/>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ITA</a:t>
            </a:r>
          </a:p>
        </p:txBody>
      </p:sp>
      <p:sp>
        <p:nvSpPr>
          <p:cNvPr id="12" name="CasellaDiTesto 11">
            <a:extLst>
              <a:ext uri="{FF2B5EF4-FFF2-40B4-BE49-F238E27FC236}">
                <a16:creationId xmlns:a16="http://schemas.microsoft.com/office/drawing/2014/main" id="{D4809369-9B16-439B-8EA3-AA95F105F314}"/>
              </a:ext>
            </a:extLst>
          </p:cNvPr>
          <p:cNvSpPr txBox="1"/>
          <p:nvPr/>
        </p:nvSpPr>
        <p:spPr>
          <a:xfrm>
            <a:off x="345878" y="4946796"/>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DEU</a:t>
            </a:r>
          </a:p>
        </p:txBody>
      </p:sp>
      <p:sp>
        <p:nvSpPr>
          <p:cNvPr id="13" name="CasellaDiTesto 12">
            <a:extLst>
              <a:ext uri="{FF2B5EF4-FFF2-40B4-BE49-F238E27FC236}">
                <a16:creationId xmlns:a16="http://schemas.microsoft.com/office/drawing/2014/main" id="{0CFCA8A0-32D7-434B-8912-0A2782FCF901}"/>
              </a:ext>
            </a:extLst>
          </p:cNvPr>
          <p:cNvSpPr txBox="1"/>
          <p:nvPr/>
        </p:nvSpPr>
        <p:spPr>
          <a:xfrm>
            <a:off x="2930440" y="3713937"/>
            <a:ext cx="2483629" cy="938719"/>
          </a:xfrm>
          <a:prstGeom prst="rect">
            <a:avLst/>
          </a:prstGeom>
          <a:noFill/>
        </p:spPr>
        <p:txBody>
          <a:bodyPr wrap="square" rtlCol="0">
            <a:spAutoFit/>
          </a:bodyPr>
          <a:lstStyle/>
          <a:p>
            <a:r>
              <a:rPr lang="en-US" sz="550" dirty="0">
                <a:latin typeface="Arial Nova" panose="020B0504020202020204" pitchFamily="34" charset="0"/>
              </a:rPr>
              <a:t>An armchair made of classic proportions with remarkable comfort thanks to its pleasant size and its padded shell. Its embracing shape and rounded armrests give the chair not only a pleasant comfort, but also a harmonious look. The structure made of solid wood with four legs gives the chair stability and balance, a classic carpentry item with a craftsman like execution and a surprisingly modern result. The padded shell visually resting on the wooden legs welcomes the body in a soft and ergonomic manner.</a:t>
            </a:r>
          </a:p>
          <a:p>
            <a:r>
              <a:rPr lang="en-US" sz="550" dirty="0">
                <a:latin typeface="Arial Nova" panose="020B0504020202020204" pitchFamily="34" charset="0"/>
              </a:rPr>
              <a:t>A simple object that easily fits in all environments and welcomes any type of clientele.</a:t>
            </a:r>
          </a:p>
        </p:txBody>
      </p:sp>
      <p:sp>
        <p:nvSpPr>
          <p:cNvPr id="14" name="CasellaDiTesto 13">
            <a:extLst>
              <a:ext uri="{FF2B5EF4-FFF2-40B4-BE49-F238E27FC236}">
                <a16:creationId xmlns:a16="http://schemas.microsoft.com/office/drawing/2014/main" id="{A68C7E57-0001-40C5-B034-2AB7F0409667}"/>
              </a:ext>
            </a:extLst>
          </p:cNvPr>
          <p:cNvSpPr txBox="1"/>
          <p:nvPr/>
        </p:nvSpPr>
        <p:spPr>
          <a:xfrm>
            <a:off x="2930441" y="5121389"/>
            <a:ext cx="2444642" cy="1023357"/>
          </a:xfrm>
          <a:prstGeom prst="rect">
            <a:avLst/>
          </a:prstGeom>
          <a:noFill/>
        </p:spPr>
        <p:txBody>
          <a:bodyPr wrap="square" rtlCol="0">
            <a:spAutoFit/>
          </a:bodyPr>
          <a:lstStyle/>
          <a:p>
            <a:r>
              <a:rPr lang="fr-FR" sz="550" dirty="0">
                <a:latin typeface="Arial Nova" panose="020B0504020202020204" pitchFamily="34" charset="0"/>
              </a:rPr>
              <a:t>Un fauteuil aux proportions classiques au confort remarquable, grâce à sa taille agréable et sa coque rembourrée. Sa forme enveloppante et ses accoudoirs arrondis confèrent à la chaise non seulement un confort agréable, mais aussi un aspect harmonieux. La structure en bois massif confère à la chaise stabilité et équilibre, un artefact de menuiserie classique avec une exécution soignée et un résultat étonnamment moderne. La coque rembourrée reposant visuellement sur les pieds en bois accueille au contraire le corps de manière douce et ergonomique.</a:t>
            </a:r>
          </a:p>
          <a:p>
            <a:r>
              <a:rPr lang="fr-FR" sz="550" dirty="0">
                <a:latin typeface="Arial Nova" panose="020B0504020202020204" pitchFamily="34" charset="0"/>
              </a:rPr>
              <a:t>Un objet simple qui se combine facilement avec tous les environnements et accueille tout type de clientèle.</a:t>
            </a:r>
          </a:p>
          <a:p>
            <a:endParaRPr lang="fr-FR" sz="550" dirty="0">
              <a:latin typeface="Arial Nova" panose="020B0504020202020204" pitchFamily="34" charset="0"/>
            </a:endParaRPr>
          </a:p>
        </p:txBody>
      </p:sp>
      <p:sp>
        <p:nvSpPr>
          <p:cNvPr id="15" name="CasellaDiTesto 14">
            <a:extLst>
              <a:ext uri="{FF2B5EF4-FFF2-40B4-BE49-F238E27FC236}">
                <a16:creationId xmlns:a16="http://schemas.microsoft.com/office/drawing/2014/main" id="{1D2224A8-7C2D-413A-927C-1DBA0490E792}"/>
              </a:ext>
            </a:extLst>
          </p:cNvPr>
          <p:cNvSpPr txBox="1"/>
          <p:nvPr/>
        </p:nvSpPr>
        <p:spPr>
          <a:xfrm>
            <a:off x="2930439" y="3522749"/>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ENG</a:t>
            </a:r>
          </a:p>
        </p:txBody>
      </p:sp>
      <p:sp>
        <p:nvSpPr>
          <p:cNvPr id="16" name="CasellaDiTesto 15">
            <a:extLst>
              <a:ext uri="{FF2B5EF4-FFF2-40B4-BE49-F238E27FC236}">
                <a16:creationId xmlns:a16="http://schemas.microsoft.com/office/drawing/2014/main" id="{8BFC0171-8354-4DCA-9953-A7AB0C32B2E2}"/>
              </a:ext>
            </a:extLst>
          </p:cNvPr>
          <p:cNvSpPr txBox="1"/>
          <p:nvPr/>
        </p:nvSpPr>
        <p:spPr>
          <a:xfrm>
            <a:off x="2930439" y="4930206"/>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FRA</a:t>
            </a:r>
          </a:p>
        </p:txBody>
      </p:sp>
      <p:sp>
        <p:nvSpPr>
          <p:cNvPr id="19" name="CasellaDiTesto 18">
            <a:extLst>
              <a:ext uri="{FF2B5EF4-FFF2-40B4-BE49-F238E27FC236}">
                <a16:creationId xmlns:a16="http://schemas.microsoft.com/office/drawing/2014/main" id="{79770CB7-55CC-4354-A73A-0787804BF031}"/>
              </a:ext>
            </a:extLst>
          </p:cNvPr>
          <p:cNvSpPr txBox="1"/>
          <p:nvPr/>
        </p:nvSpPr>
        <p:spPr>
          <a:xfrm>
            <a:off x="2930439" y="509494"/>
            <a:ext cx="1184361" cy="395365"/>
          </a:xfrm>
          <a:prstGeom prst="rect">
            <a:avLst/>
          </a:prstGeom>
          <a:noFill/>
        </p:spPr>
        <p:txBody>
          <a:bodyPr wrap="square" rtlCol="0">
            <a:spAutoFit/>
          </a:bodyPr>
          <a:lstStyle/>
          <a:p>
            <a:pPr>
              <a:lnSpc>
                <a:spcPct val="150000"/>
              </a:lnSpc>
            </a:pPr>
            <a:r>
              <a:rPr lang="en-US" sz="700" u="sng" dirty="0">
                <a:solidFill>
                  <a:schemeClr val="bg1">
                    <a:lumMod val="50000"/>
                  </a:schemeClr>
                </a:solidFill>
                <a:latin typeface="Arial Nova Light" panose="020B0304020202020204" pitchFamily="34" charset="0"/>
              </a:rPr>
              <a:t>Designed by</a:t>
            </a:r>
          </a:p>
          <a:p>
            <a:pPr>
              <a:lnSpc>
                <a:spcPct val="150000"/>
              </a:lnSpc>
            </a:pPr>
            <a:r>
              <a:rPr lang="en-US" sz="700" dirty="0">
                <a:solidFill>
                  <a:schemeClr val="bg1">
                    <a:lumMod val="50000"/>
                  </a:schemeClr>
                </a:solidFill>
                <a:latin typeface="Arial Nova" panose="020B0504020202020204" pitchFamily="34" charset="0"/>
              </a:rPr>
              <a:t>Cassina Studio</a:t>
            </a:r>
            <a:r>
              <a:rPr lang="en-US" sz="700" dirty="0">
                <a:solidFill>
                  <a:schemeClr val="bg1">
                    <a:lumMod val="50000"/>
                  </a:schemeClr>
                </a:solidFill>
                <a:latin typeface="Arial Nova Light" panose="020B0304020202020204" pitchFamily="34" charset="0"/>
              </a:rPr>
              <a:t>, 2021</a:t>
            </a:r>
            <a:endParaRPr lang="it-IT" sz="700" dirty="0">
              <a:solidFill>
                <a:schemeClr val="bg1">
                  <a:lumMod val="50000"/>
                </a:schemeClr>
              </a:solidFill>
              <a:latin typeface="Arial Nova Light" panose="020B0304020202020204" pitchFamily="34" charset="0"/>
            </a:endParaRPr>
          </a:p>
        </p:txBody>
      </p:sp>
      <p:sp>
        <p:nvSpPr>
          <p:cNvPr id="21" name="CasellaDiTesto 20">
            <a:extLst>
              <a:ext uri="{FF2B5EF4-FFF2-40B4-BE49-F238E27FC236}">
                <a16:creationId xmlns:a16="http://schemas.microsoft.com/office/drawing/2014/main" id="{54931A9A-3AEC-4597-8061-1F83E9A747BB}"/>
              </a:ext>
            </a:extLst>
          </p:cNvPr>
          <p:cNvSpPr txBox="1"/>
          <p:nvPr/>
        </p:nvSpPr>
        <p:spPr>
          <a:xfrm rot="16200000">
            <a:off x="-575101" y="1966392"/>
            <a:ext cx="1473566" cy="377921"/>
          </a:xfrm>
          <a:prstGeom prst="rect">
            <a:avLst/>
          </a:prstGeom>
          <a:noFill/>
        </p:spPr>
        <p:txBody>
          <a:bodyPr wrap="square" rtlCol="0">
            <a:spAutoFit/>
          </a:bodyPr>
          <a:lstStyle/>
          <a:p>
            <a:r>
              <a:rPr lang="it-IT" sz="1795" dirty="0">
                <a:solidFill>
                  <a:schemeClr val="bg1">
                    <a:lumMod val="50000"/>
                  </a:schemeClr>
                </a:solidFill>
                <a:latin typeface="Arial Nova Light" panose="020B0304020202020204" pitchFamily="34" charset="0"/>
              </a:rPr>
              <a:t>CI101</a:t>
            </a:r>
            <a:endParaRPr lang="it-IT" sz="1795" dirty="0">
              <a:solidFill>
                <a:schemeClr val="bg1">
                  <a:lumMod val="50000"/>
                </a:schemeClr>
              </a:solidFill>
              <a:latin typeface="Arial Nova" panose="020B0504020202020204" pitchFamily="34" charset="0"/>
            </a:endParaRPr>
          </a:p>
        </p:txBody>
      </p:sp>
      <p:sp>
        <p:nvSpPr>
          <p:cNvPr id="23" name="Rettangolo 22">
            <a:extLst>
              <a:ext uri="{FF2B5EF4-FFF2-40B4-BE49-F238E27FC236}">
                <a16:creationId xmlns:a16="http://schemas.microsoft.com/office/drawing/2014/main" id="{6FAB9471-127B-4873-B55D-2DD1E7C6F8A6}"/>
              </a:ext>
            </a:extLst>
          </p:cNvPr>
          <p:cNvSpPr/>
          <p:nvPr/>
        </p:nvSpPr>
        <p:spPr>
          <a:xfrm>
            <a:off x="5544572" y="165166"/>
            <a:ext cx="5440362" cy="685639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7" name="CasellaDiTesto 16">
            <a:extLst>
              <a:ext uri="{FF2B5EF4-FFF2-40B4-BE49-F238E27FC236}">
                <a16:creationId xmlns:a16="http://schemas.microsoft.com/office/drawing/2014/main" id="{44CD2924-E0FB-4E52-AC44-A2311008E12F}"/>
              </a:ext>
            </a:extLst>
          </p:cNvPr>
          <p:cNvSpPr txBox="1"/>
          <p:nvPr/>
        </p:nvSpPr>
        <p:spPr>
          <a:xfrm>
            <a:off x="345878" y="6821725"/>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Sedie</a:t>
            </a:r>
          </a:p>
        </p:txBody>
      </p:sp>
      <p:sp>
        <p:nvSpPr>
          <p:cNvPr id="22" name="CasellaDiTesto 21">
            <a:extLst>
              <a:ext uri="{FF2B5EF4-FFF2-40B4-BE49-F238E27FC236}">
                <a16:creationId xmlns:a16="http://schemas.microsoft.com/office/drawing/2014/main" id="{197CAAF5-A7A8-45AE-9B58-F4388ED9AEC0}"/>
              </a:ext>
            </a:extLst>
          </p:cNvPr>
          <p:cNvSpPr txBox="1"/>
          <p:nvPr/>
        </p:nvSpPr>
        <p:spPr>
          <a:xfrm>
            <a:off x="1648642" y="6821725"/>
            <a:ext cx="912072" cy="176972"/>
          </a:xfrm>
          <a:prstGeom prst="rect">
            <a:avLst/>
          </a:prstGeom>
          <a:noFill/>
        </p:spPr>
        <p:txBody>
          <a:bodyPr wrap="square" rtlCol="0">
            <a:spAutoFit/>
          </a:bodyPr>
          <a:lstStyle/>
          <a:p>
            <a:r>
              <a:rPr lang="it-IT" sz="550" dirty="0" err="1">
                <a:solidFill>
                  <a:schemeClr val="bg1">
                    <a:lumMod val="50000"/>
                  </a:schemeClr>
                </a:solidFill>
                <a:latin typeface="Arial Nova" panose="020B0504020202020204" pitchFamily="34" charset="0"/>
              </a:rPr>
              <a:t>Chairs</a:t>
            </a:r>
            <a:endParaRPr lang="it-IT" sz="550" dirty="0">
              <a:solidFill>
                <a:schemeClr val="bg1">
                  <a:lumMod val="50000"/>
                </a:schemeClr>
              </a:solidFill>
              <a:latin typeface="Arial Nova" panose="020B0504020202020204" pitchFamily="34" charset="0"/>
            </a:endParaRPr>
          </a:p>
        </p:txBody>
      </p:sp>
      <p:sp>
        <p:nvSpPr>
          <p:cNvPr id="24" name="CasellaDiTesto 23">
            <a:extLst>
              <a:ext uri="{FF2B5EF4-FFF2-40B4-BE49-F238E27FC236}">
                <a16:creationId xmlns:a16="http://schemas.microsoft.com/office/drawing/2014/main" id="{B00339D9-E653-49E9-B94D-396301C8F18F}"/>
              </a:ext>
            </a:extLst>
          </p:cNvPr>
          <p:cNvSpPr txBox="1"/>
          <p:nvPr/>
        </p:nvSpPr>
        <p:spPr>
          <a:xfrm>
            <a:off x="2921128" y="6828575"/>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St</a:t>
            </a:r>
            <a:r>
              <a:rPr lang="de-CH" sz="550" dirty="0">
                <a:solidFill>
                  <a:schemeClr val="bg1">
                    <a:lumMod val="50000"/>
                  </a:schemeClr>
                </a:solidFill>
                <a:latin typeface="Arial Nova" panose="020B0504020202020204" pitchFamily="34" charset="0"/>
              </a:rPr>
              <a:t>ü</a:t>
            </a:r>
            <a:r>
              <a:rPr lang="it-IT" sz="550" dirty="0" err="1">
                <a:solidFill>
                  <a:schemeClr val="bg1">
                    <a:lumMod val="50000"/>
                  </a:schemeClr>
                </a:solidFill>
                <a:latin typeface="Arial Nova" panose="020B0504020202020204" pitchFamily="34" charset="0"/>
              </a:rPr>
              <a:t>hle</a:t>
            </a:r>
            <a:endParaRPr lang="it-IT" sz="550" dirty="0">
              <a:solidFill>
                <a:schemeClr val="bg1">
                  <a:lumMod val="50000"/>
                </a:schemeClr>
              </a:solidFill>
              <a:latin typeface="Arial Nova" panose="020B0504020202020204" pitchFamily="34" charset="0"/>
            </a:endParaRPr>
          </a:p>
        </p:txBody>
      </p:sp>
      <p:sp>
        <p:nvSpPr>
          <p:cNvPr id="25" name="CasellaDiTesto 24">
            <a:extLst>
              <a:ext uri="{FF2B5EF4-FFF2-40B4-BE49-F238E27FC236}">
                <a16:creationId xmlns:a16="http://schemas.microsoft.com/office/drawing/2014/main" id="{5C8199C9-7E27-4A4D-8A55-B801922CA414}"/>
              </a:ext>
            </a:extLst>
          </p:cNvPr>
          <p:cNvSpPr txBox="1"/>
          <p:nvPr/>
        </p:nvSpPr>
        <p:spPr>
          <a:xfrm>
            <a:off x="4387093" y="6828575"/>
            <a:ext cx="912072" cy="176972"/>
          </a:xfrm>
          <a:prstGeom prst="rect">
            <a:avLst/>
          </a:prstGeom>
          <a:noFill/>
        </p:spPr>
        <p:txBody>
          <a:bodyPr wrap="square" rtlCol="0">
            <a:spAutoFit/>
          </a:bodyPr>
          <a:lstStyle/>
          <a:p>
            <a:r>
              <a:rPr lang="it-IT" sz="550" dirty="0">
                <a:solidFill>
                  <a:schemeClr val="bg1">
                    <a:lumMod val="50000"/>
                  </a:schemeClr>
                </a:solidFill>
                <a:latin typeface="Arial Nova" panose="020B0504020202020204" pitchFamily="34" charset="0"/>
              </a:rPr>
              <a:t>Chaises</a:t>
            </a:r>
          </a:p>
        </p:txBody>
      </p:sp>
      <p:sp>
        <p:nvSpPr>
          <p:cNvPr id="26" name="CasellaDiTesto 25">
            <a:extLst>
              <a:ext uri="{FF2B5EF4-FFF2-40B4-BE49-F238E27FC236}">
                <a16:creationId xmlns:a16="http://schemas.microsoft.com/office/drawing/2014/main" id="{A94BA2FA-D702-4F75-9548-59D337257774}"/>
              </a:ext>
            </a:extLst>
          </p:cNvPr>
          <p:cNvSpPr txBox="1"/>
          <p:nvPr/>
        </p:nvSpPr>
        <p:spPr>
          <a:xfrm>
            <a:off x="5888045" y="311402"/>
            <a:ext cx="1473377" cy="1192634"/>
          </a:xfrm>
          <a:prstGeom prst="rect">
            <a:avLst/>
          </a:prstGeom>
          <a:noFill/>
        </p:spPr>
        <p:txBody>
          <a:bodyPr wrap="square" rtlCol="0">
            <a:spAutoFit/>
          </a:bodyPr>
          <a:lstStyle/>
          <a:p>
            <a:r>
              <a:rPr lang="it-IT" sz="550" dirty="0">
                <a:latin typeface="Arial Nova" panose="020B0504020202020204" pitchFamily="34" charset="0"/>
              </a:rPr>
              <a:t>Struttura</a:t>
            </a:r>
          </a:p>
          <a:p>
            <a:r>
              <a:rPr lang="it-IT" sz="550" dirty="0">
                <a:latin typeface="Arial Nova" panose="020B0504020202020204" pitchFamily="34" charset="0"/>
              </a:rPr>
              <a:t>· Telaio seduta legno massello</a:t>
            </a:r>
          </a:p>
          <a:p>
            <a:r>
              <a:rPr lang="it-IT" sz="550" dirty="0">
                <a:latin typeface="Arial Nova" panose="020B0504020202020204" pitchFamily="34" charset="0"/>
              </a:rPr>
              <a:t>dotato di cinghie elastiche.</a:t>
            </a:r>
          </a:p>
          <a:p>
            <a:r>
              <a:rPr lang="it-IT" sz="550" dirty="0">
                <a:latin typeface="Arial Nova" panose="020B0504020202020204" pitchFamily="34" charset="0"/>
              </a:rPr>
              <a:t>· Telaio schienale legno massello</a:t>
            </a:r>
          </a:p>
          <a:p>
            <a:r>
              <a:rPr lang="it-IT" sz="550" dirty="0">
                <a:latin typeface="Arial Nova" panose="020B0504020202020204" pitchFamily="34" charset="0"/>
              </a:rPr>
              <a:t>Basamento</a:t>
            </a:r>
          </a:p>
          <a:p>
            <a:r>
              <a:rPr lang="it-IT" sz="550" dirty="0">
                <a:latin typeface="Arial Nova" panose="020B0504020202020204" pitchFamily="34" charset="0"/>
              </a:rPr>
              <a:t>· Basamento in legno massello</a:t>
            </a:r>
          </a:p>
          <a:p>
            <a:r>
              <a:rPr lang="it-IT" sz="550" dirty="0">
                <a:latin typeface="Arial Nova" panose="020B0504020202020204" pitchFamily="34" charset="0"/>
              </a:rPr>
              <a:t>di frassino, finitura su misura</a:t>
            </a:r>
          </a:p>
          <a:p>
            <a:r>
              <a:rPr lang="it-IT" sz="550" dirty="0">
                <a:latin typeface="Arial Nova" panose="020B0504020202020204" pitchFamily="34" charset="0"/>
              </a:rPr>
              <a:t>Imbottitura</a:t>
            </a:r>
          </a:p>
          <a:p>
            <a:r>
              <a:rPr lang="it-IT" sz="550" dirty="0">
                <a:latin typeface="Arial Nova" panose="020B0504020202020204" pitchFamily="34" charset="0"/>
              </a:rPr>
              <a:t>· Poliuretano espanso flessibile</a:t>
            </a:r>
          </a:p>
          <a:p>
            <a:r>
              <a:rPr lang="it-IT" sz="550" dirty="0">
                <a:latin typeface="Arial Nova" panose="020B0504020202020204" pitchFamily="34" charset="0"/>
              </a:rPr>
              <a:t>schiumato a freddo.</a:t>
            </a:r>
          </a:p>
          <a:p>
            <a:r>
              <a:rPr lang="it-IT" sz="550" dirty="0">
                <a:latin typeface="Arial Nova" panose="020B0504020202020204" pitchFamily="34" charset="0"/>
              </a:rPr>
              <a:t>· Vellutino.</a:t>
            </a:r>
          </a:p>
          <a:p>
            <a:r>
              <a:rPr lang="it-IT" sz="550" dirty="0">
                <a:latin typeface="Arial Nova" panose="020B0504020202020204" pitchFamily="34" charset="0"/>
              </a:rPr>
              <a:t>Rivestimento</a:t>
            </a:r>
          </a:p>
          <a:p>
            <a:r>
              <a:rPr lang="it-IT" sz="550" dirty="0">
                <a:latin typeface="Arial Nova" panose="020B0504020202020204" pitchFamily="34" charset="0"/>
              </a:rPr>
              <a:t>· Tessuto o pelle su misura.</a:t>
            </a:r>
          </a:p>
        </p:txBody>
      </p:sp>
      <p:sp>
        <p:nvSpPr>
          <p:cNvPr id="27" name="CasellaDiTesto 26">
            <a:extLst>
              <a:ext uri="{FF2B5EF4-FFF2-40B4-BE49-F238E27FC236}">
                <a16:creationId xmlns:a16="http://schemas.microsoft.com/office/drawing/2014/main" id="{F233E72F-1B7F-4CD9-8992-14A3B7EC9453}"/>
              </a:ext>
            </a:extLst>
          </p:cNvPr>
          <p:cNvSpPr txBox="1"/>
          <p:nvPr/>
        </p:nvSpPr>
        <p:spPr>
          <a:xfrm>
            <a:off x="7143153" y="306348"/>
            <a:ext cx="1258269" cy="1277273"/>
          </a:xfrm>
          <a:prstGeom prst="rect">
            <a:avLst/>
          </a:prstGeom>
          <a:noFill/>
        </p:spPr>
        <p:txBody>
          <a:bodyPr wrap="square" rtlCol="0">
            <a:spAutoFit/>
          </a:bodyPr>
          <a:lstStyle/>
          <a:p>
            <a:r>
              <a:rPr lang="it-IT" sz="550" dirty="0">
                <a:latin typeface="Arial Nova" panose="020B0504020202020204" pitchFamily="34" charset="0"/>
              </a:rPr>
              <a:t>Structure</a:t>
            </a:r>
          </a:p>
          <a:p>
            <a:r>
              <a:rPr lang="it-IT" sz="550" dirty="0">
                <a:latin typeface="Arial Nova" panose="020B0504020202020204" pitchFamily="34" charset="0"/>
              </a:rPr>
              <a:t>· Seat frame in </a:t>
            </a:r>
            <a:r>
              <a:rPr lang="it-IT" sz="550" dirty="0" err="1">
                <a:latin typeface="Arial Nova" panose="020B0504020202020204" pitchFamily="34" charset="0"/>
              </a:rPr>
              <a:t>solid</a:t>
            </a:r>
            <a:r>
              <a:rPr lang="it-IT" sz="550" dirty="0">
                <a:latin typeface="Arial Nova" panose="020B0504020202020204" pitchFamily="34" charset="0"/>
              </a:rPr>
              <a:t> </a:t>
            </a:r>
            <a:r>
              <a:rPr lang="it-IT" sz="550" dirty="0" err="1">
                <a:latin typeface="Arial Nova" panose="020B0504020202020204" pitchFamily="34" charset="0"/>
              </a:rPr>
              <a:t>wood</a:t>
            </a:r>
            <a:r>
              <a:rPr lang="it-IT" sz="550" dirty="0">
                <a:latin typeface="Arial Nova" panose="020B0504020202020204" pitchFamily="34" charset="0"/>
              </a:rPr>
              <a:t> with</a:t>
            </a:r>
          </a:p>
          <a:p>
            <a:r>
              <a:rPr lang="it-IT" sz="550" dirty="0" err="1">
                <a:latin typeface="Arial Nova" panose="020B0504020202020204" pitchFamily="34" charset="0"/>
              </a:rPr>
              <a:t>elastic</a:t>
            </a:r>
            <a:r>
              <a:rPr lang="it-IT" sz="550" dirty="0">
                <a:latin typeface="Arial Nova" panose="020B0504020202020204" pitchFamily="34" charset="0"/>
              </a:rPr>
              <a:t> </a:t>
            </a:r>
            <a:r>
              <a:rPr lang="it-IT" sz="550" dirty="0" err="1">
                <a:latin typeface="Arial Nova" panose="020B0504020202020204" pitchFamily="34" charset="0"/>
              </a:rPr>
              <a:t>bands</a:t>
            </a:r>
            <a:r>
              <a:rPr lang="it-IT" sz="550" dirty="0">
                <a:latin typeface="Arial Nova" panose="020B0504020202020204" pitchFamily="34" charset="0"/>
              </a:rPr>
              <a:t>.</a:t>
            </a:r>
          </a:p>
          <a:p>
            <a:r>
              <a:rPr lang="it-IT" sz="550" dirty="0">
                <a:latin typeface="Arial Nova" panose="020B0504020202020204" pitchFamily="34" charset="0"/>
              </a:rPr>
              <a:t>· </a:t>
            </a:r>
            <a:r>
              <a:rPr lang="it-IT" sz="550" dirty="0" err="1">
                <a:latin typeface="Arial Nova" panose="020B0504020202020204" pitchFamily="34" charset="0"/>
              </a:rPr>
              <a:t>Backrest</a:t>
            </a:r>
            <a:r>
              <a:rPr lang="it-IT" sz="550" dirty="0">
                <a:latin typeface="Arial Nova" panose="020B0504020202020204" pitchFamily="34" charset="0"/>
              </a:rPr>
              <a:t> frame in </a:t>
            </a:r>
            <a:r>
              <a:rPr lang="it-IT" sz="550" dirty="0" err="1">
                <a:latin typeface="Arial Nova" panose="020B0504020202020204" pitchFamily="34" charset="0"/>
              </a:rPr>
              <a:t>solid</a:t>
            </a:r>
            <a:r>
              <a:rPr lang="it-IT" sz="550" dirty="0">
                <a:latin typeface="Arial Nova" panose="020B0504020202020204" pitchFamily="34" charset="0"/>
              </a:rPr>
              <a:t> </a:t>
            </a:r>
            <a:r>
              <a:rPr lang="it-IT" sz="550" dirty="0" err="1">
                <a:latin typeface="Arial Nova" panose="020B0504020202020204" pitchFamily="34" charset="0"/>
              </a:rPr>
              <a:t>wood</a:t>
            </a:r>
            <a:r>
              <a:rPr lang="it-IT" sz="550" dirty="0">
                <a:latin typeface="Arial Nova" panose="020B0504020202020204" pitchFamily="34" charset="0"/>
              </a:rPr>
              <a:t>.</a:t>
            </a:r>
          </a:p>
          <a:p>
            <a:r>
              <a:rPr lang="it-IT" sz="550" dirty="0">
                <a:latin typeface="Arial Nova" panose="020B0504020202020204" pitchFamily="34" charset="0"/>
              </a:rPr>
              <a:t>Base</a:t>
            </a:r>
          </a:p>
          <a:p>
            <a:r>
              <a:rPr lang="it-IT" sz="550" dirty="0">
                <a:latin typeface="Arial Nova" panose="020B0504020202020204" pitchFamily="34" charset="0"/>
              </a:rPr>
              <a:t>· Base in massive </a:t>
            </a:r>
            <a:r>
              <a:rPr lang="it-IT" sz="550" dirty="0" err="1">
                <a:latin typeface="Arial Nova" panose="020B0504020202020204" pitchFamily="34" charset="0"/>
              </a:rPr>
              <a:t>ash</a:t>
            </a:r>
            <a:r>
              <a:rPr lang="it-IT" sz="550" dirty="0">
                <a:latin typeface="Arial Nova" panose="020B0504020202020204" pitchFamily="34" charset="0"/>
              </a:rPr>
              <a:t> </a:t>
            </a:r>
            <a:r>
              <a:rPr lang="it-IT" sz="550" dirty="0" err="1">
                <a:latin typeface="Arial Nova" panose="020B0504020202020204" pitchFamily="34" charset="0"/>
              </a:rPr>
              <a:t>wood</a:t>
            </a:r>
            <a:r>
              <a:rPr lang="it-IT" sz="550" dirty="0">
                <a:latin typeface="Arial Nova" panose="020B0504020202020204" pitchFamily="34" charset="0"/>
              </a:rPr>
              <a:t>,</a:t>
            </a:r>
          </a:p>
          <a:p>
            <a:r>
              <a:rPr lang="it-IT" sz="550" dirty="0">
                <a:latin typeface="Arial Nova" panose="020B0504020202020204" pitchFamily="34" charset="0"/>
              </a:rPr>
              <a:t>Custom made </a:t>
            </a:r>
            <a:r>
              <a:rPr lang="it-IT" sz="550" dirty="0" err="1">
                <a:latin typeface="Arial Nova" panose="020B0504020202020204" pitchFamily="34" charset="0"/>
              </a:rPr>
              <a:t>finishing</a:t>
            </a:r>
            <a:r>
              <a:rPr lang="it-IT" sz="550" dirty="0">
                <a:latin typeface="Arial Nova" panose="020B0504020202020204" pitchFamily="34" charset="0"/>
              </a:rPr>
              <a:t>.</a:t>
            </a:r>
          </a:p>
          <a:p>
            <a:r>
              <a:rPr lang="it-IT" sz="550" dirty="0" err="1">
                <a:latin typeface="Arial Nova" panose="020B0504020202020204" pitchFamily="34" charset="0"/>
              </a:rPr>
              <a:t>Structure</a:t>
            </a:r>
            <a:r>
              <a:rPr lang="it-IT" sz="550" dirty="0">
                <a:latin typeface="Arial Nova" panose="020B0504020202020204" pitchFamily="34" charset="0"/>
              </a:rPr>
              <a:t> </a:t>
            </a:r>
            <a:r>
              <a:rPr lang="it-IT" sz="550" dirty="0" err="1">
                <a:latin typeface="Arial Nova" panose="020B0504020202020204" pitchFamily="34" charset="0"/>
              </a:rPr>
              <a:t>upholstery</a:t>
            </a:r>
            <a:endParaRPr lang="it-IT" sz="550" dirty="0">
              <a:latin typeface="Arial Nova" panose="020B0504020202020204" pitchFamily="34" charset="0"/>
            </a:endParaRPr>
          </a:p>
          <a:p>
            <a:r>
              <a:rPr lang="it-IT" sz="550" dirty="0">
                <a:latin typeface="Arial Nova" panose="020B0504020202020204" pitchFamily="34" charset="0"/>
              </a:rPr>
              <a:t>· </a:t>
            </a:r>
            <a:r>
              <a:rPr lang="it-IT" sz="550" dirty="0" err="1">
                <a:latin typeface="Arial Nova" panose="020B0504020202020204" pitchFamily="34" charset="0"/>
              </a:rPr>
              <a:t>Flexible</a:t>
            </a:r>
            <a:r>
              <a:rPr lang="it-IT" sz="550" dirty="0">
                <a:latin typeface="Arial Nova" panose="020B0504020202020204" pitchFamily="34" charset="0"/>
              </a:rPr>
              <a:t> </a:t>
            </a:r>
            <a:r>
              <a:rPr lang="it-IT" sz="550" dirty="0" err="1">
                <a:latin typeface="Arial Nova" panose="020B0504020202020204" pitchFamily="34" charset="0"/>
              </a:rPr>
              <a:t>cold</a:t>
            </a:r>
            <a:r>
              <a:rPr lang="it-IT" sz="550" dirty="0">
                <a:latin typeface="Arial Nova" panose="020B0504020202020204" pitchFamily="34" charset="0"/>
              </a:rPr>
              <a:t> moulded</a:t>
            </a:r>
          </a:p>
          <a:p>
            <a:r>
              <a:rPr lang="it-IT" sz="550" dirty="0" err="1">
                <a:latin typeface="Arial Nova" panose="020B0504020202020204" pitchFamily="34" charset="0"/>
              </a:rPr>
              <a:t>polyurethane</a:t>
            </a:r>
            <a:r>
              <a:rPr lang="it-IT" sz="550" dirty="0">
                <a:latin typeface="Arial Nova" panose="020B0504020202020204" pitchFamily="34" charset="0"/>
              </a:rPr>
              <a:t> </a:t>
            </a:r>
            <a:r>
              <a:rPr lang="it-IT" sz="550" dirty="0" err="1">
                <a:latin typeface="Arial Nova" panose="020B0504020202020204" pitchFamily="34" charset="0"/>
              </a:rPr>
              <a:t>foam</a:t>
            </a:r>
            <a:r>
              <a:rPr lang="it-IT" sz="550" dirty="0">
                <a:latin typeface="Arial Nova" panose="020B0504020202020204" pitchFamily="34" charset="0"/>
              </a:rPr>
              <a:t>.</a:t>
            </a:r>
          </a:p>
          <a:p>
            <a:r>
              <a:rPr lang="it-IT" sz="550" dirty="0">
                <a:latin typeface="Arial Nova" panose="020B0504020202020204" pitchFamily="34" charset="0"/>
              </a:rPr>
              <a:t>· Light velvet.</a:t>
            </a:r>
          </a:p>
          <a:p>
            <a:r>
              <a:rPr lang="it-IT" sz="550" dirty="0" err="1">
                <a:latin typeface="Arial Nova" panose="020B0504020202020204" pitchFamily="34" charset="0"/>
              </a:rPr>
              <a:t>Quilted</a:t>
            </a:r>
            <a:r>
              <a:rPr lang="it-IT" sz="550" dirty="0">
                <a:latin typeface="Arial Nova" panose="020B0504020202020204" pitchFamily="34" charset="0"/>
              </a:rPr>
              <a:t> </a:t>
            </a:r>
            <a:r>
              <a:rPr lang="it-IT" sz="550" dirty="0" err="1">
                <a:latin typeface="Arial Nova" panose="020B0504020202020204" pitchFamily="34" charset="0"/>
              </a:rPr>
              <a:t>upholstery</a:t>
            </a:r>
            <a:endParaRPr lang="it-IT" sz="550" dirty="0">
              <a:latin typeface="Arial Nova" panose="020B0504020202020204" pitchFamily="34" charset="0"/>
            </a:endParaRPr>
          </a:p>
          <a:p>
            <a:r>
              <a:rPr lang="it-IT" sz="550" dirty="0">
                <a:latin typeface="Arial Nova" panose="020B0504020202020204" pitchFamily="34" charset="0"/>
              </a:rPr>
              <a:t>· </a:t>
            </a:r>
            <a:r>
              <a:rPr lang="it-IT" sz="550" dirty="0" err="1">
                <a:latin typeface="Arial Nova" panose="020B0504020202020204" pitchFamily="34" charset="0"/>
              </a:rPr>
              <a:t>Quilted</a:t>
            </a:r>
            <a:r>
              <a:rPr lang="it-IT" sz="550" dirty="0">
                <a:latin typeface="Arial Nova" panose="020B0504020202020204" pitchFamily="34" charset="0"/>
              </a:rPr>
              <a:t> </a:t>
            </a:r>
            <a:r>
              <a:rPr lang="it-IT" sz="550" dirty="0" err="1">
                <a:latin typeface="Arial Nova" panose="020B0504020202020204" pitchFamily="34" charset="0"/>
              </a:rPr>
              <a:t>fabric</a:t>
            </a:r>
            <a:r>
              <a:rPr lang="it-IT" sz="550" dirty="0">
                <a:latin typeface="Arial Nova" panose="020B0504020202020204" pitchFamily="34" charset="0"/>
              </a:rPr>
              <a:t> or </a:t>
            </a:r>
            <a:r>
              <a:rPr lang="it-IT" sz="550" dirty="0" err="1">
                <a:latin typeface="Arial Nova" panose="020B0504020202020204" pitchFamily="34" charset="0"/>
              </a:rPr>
              <a:t>quilted</a:t>
            </a:r>
            <a:r>
              <a:rPr lang="it-IT" sz="550" dirty="0">
                <a:latin typeface="Arial Nova" panose="020B0504020202020204" pitchFamily="34" charset="0"/>
              </a:rPr>
              <a:t> leather custom made.</a:t>
            </a:r>
          </a:p>
        </p:txBody>
      </p:sp>
      <p:sp>
        <p:nvSpPr>
          <p:cNvPr id="28" name="CasellaDiTesto 27">
            <a:extLst>
              <a:ext uri="{FF2B5EF4-FFF2-40B4-BE49-F238E27FC236}">
                <a16:creationId xmlns:a16="http://schemas.microsoft.com/office/drawing/2014/main" id="{8A9EF1B7-DDC0-43FC-BF72-3F448C9DC7E0}"/>
              </a:ext>
            </a:extLst>
          </p:cNvPr>
          <p:cNvSpPr txBox="1"/>
          <p:nvPr/>
        </p:nvSpPr>
        <p:spPr>
          <a:xfrm>
            <a:off x="8372513" y="306347"/>
            <a:ext cx="1431591" cy="1277273"/>
          </a:xfrm>
          <a:prstGeom prst="rect">
            <a:avLst/>
          </a:prstGeom>
          <a:noFill/>
        </p:spPr>
        <p:txBody>
          <a:bodyPr wrap="square" rtlCol="0">
            <a:spAutoFit/>
          </a:bodyPr>
          <a:lstStyle/>
          <a:p>
            <a:r>
              <a:rPr lang="it-IT" sz="550" dirty="0" err="1">
                <a:latin typeface="Arial Nova" panose="020B0504020202020204" pitchFamily="34" charset="0"/>
              </a:rPr>
              <a:t>Struktur</a:t>
            </a:r>
            <a:endParaRPr lang="it-IT" sz="550" dirty="0">
              <a:latin typeface="Arial Nova" panose="020B0504020202020204" pitchFamily="34" charset="0"/>
            </a:endParaRPr>
          </a:p>
          <a:p>
            <a:r>
              <a:rPr lang="it-IT" sz="550" dirty="0">
                <a:latin typeface="Arial Nova" panose="020B0504020202020204" pitchFamily="34" charset="0"/>
              </a:rPr>
              <a:t>· </a:t>
            </a:r>
            <a:r>
              <a:rPr lang="it-IT" sz="550" dirty="0" err="1">
                <a:latin typeface="Arial Nova" panose="020B0504020202020204" pitchFamily="34" charset="0"/>
              </a:rPr>
              <a:t>Rahmen</a:t>
            </a:r>
            <a:r>
              <a:rPr lang="it-IT" sz="550" dirty="0">
                <a:latin typeface="Arial Nova" panose="020B0504020202020204" pitchFamily="34" charset="0"/>
              </a:rPr>
              <a:t> </a:t>
            </a:r>
            <a:r>
              <a:rPr lang="it-IT" sz="550" dirty="0" err="1">
                <a:latin typeface="Arial Nova" panose="020B0504020202020204" pitchFamily="34" charset="0"/>
              </a:rPr>
              <a:t>der</a:t>
            </a:r>
            <a:r>
              <a:rPr lang="it-IT" sz="550" dirty="0">
                <a:latin typeface="Arial Nova" panose="020B0504020202020204" pitchFamily="34" charset="0"/>
              </a:rPr>
              <a:t> </a:t>
            </a:r>
            <a:r>
              <a:rPr lang="it-IT" sz="550" dirty="0" err="1">
                <a:latin typeface="Arial Nova" panose="020B0504020202020204" pitchFamily="34" charset="0"/>
              </a:rPr>
              <a:t>Sitzfläche</a:t>
            </a:r>
            <a:r>
              <a:rPr lang="it-IT" sz="550" dirty="0">
                <a:latin typeface="Arial Nova" panose="020B0504020202020204" pitchFamily="34" charset="0"/>
              </a:rPr>
              <a:t> </a:t>
            </a:r>
            <a:r>
              <a:rPr lang="it-IT" sz="550" dirty="0" err="1">
                <a:latin typeface="Arial Nova" panose="020B0504020202020204" pitchFamily="34" charset="0"/>
              </a:rPr>
              <a:t>aus</a:t>
            </a:r>
            <a:endParaRPr lang="it-IT" sz="550" dirty="0">
              <a:latin typeface="Arial Nova" panose="020B0504020202020204" pitchFamily="34" charset="0"/>
            </a:endParaRPr>
          </a:p>
          <a:p>
            <a:r>
              <a:rPr lang="it-IT" sz="550" dirty="0" err="1">
                <a:latin typeface="Arial Nova" panose="020B0504020202020204" pitchFamily="34" charset="0"/>
              </a:rPr>
              <a:t>Massivholz</a:t>
            </a:r>
            <a:r>
              <a:rPr lang="it-IT" sz="550" dirty="0">
                <a:latin typeface="Arial Nova" panose="020B0504020202020204" pitchFamily="34" charset="0"/>
              </a:rPr>
              <a:t>, </a:t>
            </a:r>
            <a:r>
              <a:rPr lang="it-IT" sz="550" dirty="0" err="1">
                <a:latin typeface="Arial Nova" panose="020B0504020202020204" pitchFamily="34" charset="0"/>
              </a:rPr>
              <a:t>mit</a:t>
            </a:r>
            <a:r>
              <a:rPr lang="it-IT" sz="550" dirty="0">
                <a:latin typeface="Arial Nova" panose="020B0504020202020204" pitchFamily="34" charset="0"/>
              </a:rPr>
              <a:t> </a:t>
            </a:r>
            <a:r>
              <a:rPr lang="it-IT" sz="550" dirty="0" err="1">
                <a:latin typeface="Arial Nova" panose="020B0504020202020204" pitchFamily="34" charset="0"/>
              </a:rPr>
              <a:t>elastischen</a:t>
            </a:r>
            <a:r>
              <a:rPr lang="it-IT" sz="550" dirty="0">
                <a:latin typeface="Arial Nova" panose="020B0504020202020204" pitchFamily="34" charset="0"/>
              </a:rPr>
              <a:t> </a:t>
            </a:r>
            <a:r>
              <a:rPr lang="it-IT" sz="550" dirty="0" err="1">
                <a:latin typeface="Arial Nova" panose="020B0504020202020204" pitchFamily="34" charset="0"/>
              </a:rPr>
              <a:t>Riemen</a:t>
            </a:r>
            <a:r>
              <a:rPr lang="it-IT" sz="550" dirty="0">
                <a:latin typeface="Arial Nova" panose="020B0504020202020204" pitchFamily="34" charset="0"/>
              </a:rPr>
              <a:t>.</a:t>
            </a:r>
          </a:p>
          <a:p>
            <a:r>
              <a:rPr lang="it-IT" sz="550" dirty="0">
                <a:latin typeface="Arial Nova" panose="020B0504020202020204" pitchFamily="34" charset="0"/>
              </a:rPr>
              <a:t>· </a:t>
            </a:r>
            <a:r>
              <a:rPr lang="it-IT" sz="550" dirty="0" err="1">
                <a:latin typeface="Arial Nova" panose="020B0504020202020204" pitchFamily="34" charset="0"/>
              </a:rPr>
              <a:t>Rahmen</a:t>
            </a:r>
            <a:r>
              <a:rPr lang="it-IT" sz="550" dirty="0">
                <a:latin typeface="Arial Nova" panose="020B0504020202020204" pitchFamily="34" charset="0"/>
              </a:rPr>
              <a:t> </a:t>
            </a:r>
            <a:r>
              <a:rPr lang="it-IT" sz="550" dirty="0" err="1">
                <a:latin typeface="Arial Nova" panose="020B0504020202020204" pitchFamily="34" charset="0"/>
              </a:rPr>
              <a:t>der</a:t>
            </a:r>
            <a:r>
              <a:rPr lang="it-IT" sz="550" dirty="0">
                <a:latin typeface="Arial Nova" panose="020B0504020202020204" pitchFamily="34" charset="0"/>
              </a:rPr>
              <a:t> </a:t>
            </a:r>
            <a:r>
              <a:rPr lang="it-IT" sz="550" dirty="0" err="1">
                <a:latin typeface="Arial Nova" panose="020B0504020202020204" pitchFamily="34" charset="0"/>
              </a:rPr>
              <a:t>Rückenlehne</a:t>
            </a:r>
            <a:r>
              <a:rPr lang="it-IT" sz="550" dirty="0">
                <a:latin typeface="Arial Nova" panose="020B0504020202020204" pitchFamily="34" charset="0"/>
              </a:rPr>
              <a:t> </a:t>
            </a:r>
            <a:r>
              <a:rPr lang="it-IT" sz="550" dirty="0" err="1">
                <a:latin typeface="Arial Nova" panose="020B0504020202020204" pitchFamily="34" charset="0"/>
              </a:rPr>
              <a:t>aus</a:t>
            </a:r>
            <a:endParaRPr lang="it-IT" sz="550" dirty="0">
              <a:latin typeface="Arial Nova" panose="020B0504020202020204" pitchFamily="34" charset="0"/>
            </a:endParaRPr>
          </a:p>
          <a:p>
            <a:r>
              <a:rPr lang="it-IT" sz="550" dirty="0" err="1">
                <a:latin typeface="Arial Nova" panose="020B0504020202020204" pitchFamily="34" charset="0"/>
              </a:rPr>
              <a:t>Massivholz</a:t>
            </a:r>
            <a:r>
              <a:rPr lang="it-IT" sz="550" dirty="0">
                <a:latin typeface="Arial Nova" panose="020B0504020202020204" pitchFamily="34" charset="0"/>
              </a:rPr>
              <a:t>.</a:t>
            </a:r>
          </a:p>
          <a:p>
            <a:r>
              <a:rPr lang="it-IT" sz="550" dirty="0" err="1">
                <a:latin typeface="Arial Nova" panose="020B0504020202020204" pitchFamily="34" charset="0"/>
              </a:rPr>
              <a:t>Untergestell</a:t>
            </a:r>
            <a:endParaRPr lang="it-IT" sz="550" dirty="0">
              <a:latin typeface="Arial Nova" panose="020B0504020202020204" pitchFamily="34" charset="0"/>
            </a:endParaRPr>
          </a:p>
          <a:p>
            <a:r>
              <a:rPr lang="it-IT" sz="550" dirty="0">
                <a:latin typeface="Arial Nova" panose="020B0504020202020204" pitchFamily="34" charset="0"/>
              </a:rPr>
              <a:t>· </a:t>
            </a:r>
            <a:r>
              <a:rPr lang="it-IT" sz="550" dirty="0" err="1">
                <a:latin typeface="Arial Nova" panose="020B0504020202020204" pitchFamily="34" charset="0"/>
              </a:rPr>
              <a:t>Untergestell</a:t>
            </a:r>
            <a:r>
              <a:rPr lang="it-IT" sz="550" dirty="0">
                <a:latin typeface="Arial Nova" panose="020B0504020202020204" pitchFamily="34" charset="0"/>
              </a:rPr>
              <a:t> </a:t>
            </a:r>
            <a:r>
              <a:rPr lang="it-IT" sz="550" dirty="0" err="1">
                <a:latin typeface="Arial Nova" panose="020B0504020202020204" pitchFamily="34" charset="0"/>
              </a:rPr>
              <a:t>aus</a:t>
            </a:r>
            <a:r>
              <a:rPr lang="it-IT" sz="550" dirty="0">
                <a:latin typeface="Arial Nova" panose="020B0504020202020204" pitchFamily="34" charset="0"/>
              </a:rPr>
              <a:t> </a:t>
            </a:r>
            <a:r>
              <a:rPr lang="it-IT" sz="550" dirty="0" err="1">
                <a:latin typeface="Arial Nova" panose="020B0504020202020204" pitchFamily="34" charset="0"/>
              </a:rPr>
              <a:t>Massivesche</a:t>
            </a:r>
            <a:r>
              <a:rPr lang="it-IT" sz="550" dirty="0">
                <a:latin typeface="Arial Nova" panose="020B0504020202020204" pitchFamily="34" charset="0"/>
              </a:rPr>
              <a:t>,</a:t>
            </a:r>
          </a:p>
          <a:p>
            <a:r>
              <a:rPr lang="it-IT" sz="550" dirty="0">
                <a:latin typeface="Arial Nova" panose="020B0504020202020204" pitchFamily="34" charset="0"/>
              </a:rPr>
              <a:t>Finish </a:t>
            </a:r>
            <a:r>
              <a:rPr lang="it-IT" sz="550" dirty="0" err="1">
                <a:latin typeface="Arial Nova" panose="020B0504020202020204" pitchFamily="34" charset="0"/>
              </a:rPr>
              <a:t>nach</a:t>
            </a:r>
            <a:r>
              <a:rPr lang="it-IT" sz="550" dirty="0">
                <a:latin typeface="Arial Nova" panose="020B0504020202020204" pitchFamily="34" charset="0"/>
              </a:rPr>
              <a:t> Wahl.</a:t>
            </a:r>
          </a:p>
          <a:p>
            <a:r>
              <a:rPr lang="it-IT" sz="550" dirty="0" err="1">
                <a:latin typeface="Arial Nova" panose="020B0504020202020204" pitchFamily="34" charset="0"/>
              </a:rPr>
              <a:t>Polsterung</a:t>
            </a:r>
            <a:endParaRPr lang="it-IT" sz="550" dirty="0">
              <a:latin typeface="Arial Nova" panose="020B0504020202020204" pitchFamily="34" charset="0"/>
            </a:endParaRPr>
          </a:p>
          <a:p>
            <a:r>
              <a:rPr lang="it-IT" sz="550" dirty="0">
                <a:latin typeface="Arial Nova" panose="020B0504020202020204" pitchFamily="34" charset="0"/>
              </a:rPr>
              <a:t>· </a:t>
            </a:r>
            <a:r>
              <a:rPr lang="it-IT" sz="550" dirty="0" err="1">
                <a:latin typeface="Arial Nova" panose="020B0504020202020204" pitchFamily="34" charset="0"/>
              </a:rPr>
              <a:t>Flexibler</a:t>
            </a:r>
            <a:r>
              <a:rPr lang="it-IT" sz="550" dirty="0">
                <a:latin typeface="Arial Nova" panose="020B0504020202020204" pitchFamily="34" charset="0"/>
              </a:rPr>
              <a:t>, </a:t>
            </a:r>
            <a:r>
              <a:rPr lang="it-IT" sz="550" dirty="0" err="1">
                <a:latin typeface="Arial Nova" panose="020B0504020202020204" pitchFamily="34" charset="0"/>
              </a:rPr>
              <a:t>kalt</a:t>
            </a:r>
            <a:r>
              <a:rPr lang="it-IT" sz="550" dirty="0">
                <a:latin typeface="Arial Nova" panose="020B0504020202020204" pitchFamily="34" charset="0"/>
              </a:rPr>
              <a:t> </a:t>
            </a:r>
            <a:r>
              <a:rPr lang="it-IT" sz="550" dirty="0" err="1">
                <a:latin typeface="Arial Nova" panose="020B0504020202020204" pitchFamily="34" charset="0"/>
              </a:rPr>
              <a:t>geschäumter</a:t>
            </a:r>
            <a:endParaRPr lang="it-IT" sz="550" dirty="0">
              <a:latin typeface="Arial Nova" panose="020B0504020202020204" pitchFamily="34" charset="0"/>
            </a:endParaRPr>
          </a:p>
          <a:p>
            <a:r>
              <a:rPr lang="it-IT" sz="550" dirty="0" err="1">
                <a:latin typeface="Arial Nova" panose="020B0504020202020204" pitchFamily="34" charset="0"/>
              </a:rPr>
              <a:t>Polyurethanschaum</a:t>
            </a:r>
            <a:r>
              <a:rPr lang="it-IT" sz="550" dirty="0">
                <a:latin typeface="Arial Nova" panose="020B0504020202020204" pitchFamily="34" charset="0"/>
              </a:rPr>
              <a:t>.</a:t>
            </a:r>
          </a:p>
          <a:p>
            <a:r>
              <a:rPr lang="it-IT" sz="550" dirty="0">
                <a:latin typeface="Arial Nova" panose="020B0504020202020204" pitchFamily="34" charset="0"/>
              </a:rPr>
              <a:t>· </a:t>
            </a:r>
            <a:r>
              <a:rPr lang="it-IT" sz="550" dirty="0" err="1">
                <a:latin typeface="Arial Nova" panose="020B0504020202020204" pitchFamily="34" charset="0"/>
              </a:rPr>
              <a:t>Leichter</a:t>
            </a:r>
            <a:r>
              <a:rPr lang="it-IT" sz="550" dirty="0">
                <a:latin typeface="Arial Nova" panose="020B0504020202020204" pitchFamily="34" charset="0"/>
              </a:rPr>
              <a:t> </a:t>
            </a:r>
            <a:r>
              <a:rPr lang="it-IT" sz="550" dirty="0" err="1">
                <a:latin typeface="Arial Nova" panose="020B0504020202020204" pitchFamily="34" charset="0"/>
              </a:rPr>
              <a:t>Samt</a:t>
            </a:r>
            <a:r>
              <a:rPr lang="it-IT" sz="550" dirty="0">
                <a:latin typeface="Arial Nova" panose="020B0504020202020204" pitchFamily="34" charset="0"/>
              </a:rPr>
              <a:t>.</a:t>
            </a:r>
          </a:p>
          <a:p>
            <a:r>
              <a:rPr lang="it-IT" sz="550" dirty="0" err="1">
                <a:latin typeface="Arial Nova" panose="020B0504020202020204" pitchFamily="34" charset="0"/>
              </a:rPr>
              <a:t>Bezug</a:t>
            </a:r>
            <a:endParaRPr lang="it-IT" sz="550" dirty="0">
              <a:latin typeface="Arial Nova" panose="020B0504020202020204" pitchFamily="34" charset="0"/>
            </a:endParaRPr>
          </a:p>
          <a:p>
            <a:r>
              <a:rPr lang="it-IT" sz="550" dirty="0">
                <a:latin typeface="Arial Nova" panose="020B0504020202020204" pitchFamily="34" charset="0"/>
              </a:rPr>
              <a:t>· </a:t>
            </a:r>
            <a:r>
              <a:rPr lang="it-IT" sz="550" dirty="0" err="1">
                <a:latin typeface="Arial Nova" panose="020B0504020202020204" pitchFamily="34" charset="0"/>
              </a:rPr>
              <a:t>Stoff</a:t>
            </a:r>
            <a:r>
              <a:rPr lang="it-IT" sz="550" dirty="0">
                <a:latin typeface="Arial Nova" panose="020B0504020202020204" pitchFamily="34" charset="0"/>
              </a:rPr>
              <a:t> </a:t>
            </a:r>
            <a:r>
              <a:rPr lang="it-IT" sz="550" dirty="0" err="1">
                <a:latin typeface="Arial Nova" panose="020B0504020202020204" pitchFamily="34" charset="0"/>
              </a:rPr>
              <a:t>oder</a:t>
            </a:r>
            <a:r>
              <a:rPr lang="it-IT" sz="550" dirty="0">
                <a:latin typeface="Arial Nova" panose="020B0504020202020204" pitchFamily="34" charset="0"/>
              </a:rPr>
              <a:t> Leder </a:t>
            </a:r>
            <a:r>
              <a:rPr lang="it-IT" sz="550" dirty="0" err="1">
                <a:latin typeface="Arial Nova" panose="020B0504020202020204" pitchFamily="34" charset="0"/>
              </a:rPr>
              <a:t>nach</a:t>
            </a:r>
            <a:r>
              <a:rPr lang="it-IT" sz="550" dirty="0">
                <a:latin typeface="Arial Nova" panose="020B0504020202020204" pitchFamily="34" charset="0"/>
              </a:rPr>
              <a:t> Wahl.</a:t>
            </a:r>
          </a:p>
        </p:txBody>
      </p:sp>
      <p:sp>
        <p:nvSpPr>
          <p:cNvPr id="29" name="CasellaDiTesto 28">
            <a:extLst>
              <a:ext uri="{FF2B5EF4-FFF2-40B4-BE49-F238E27FC236}">
                <a16:creationId xmlns:a16="http://schemas.microsoft.com/office/drawing/2014/main" id="{0ACB8F03-EFC9-4C2F-943E-D3AAC9E41CEC}"/>
              </a:ext>
            </a:extLst>
          </p:cNvPr>
          <p:cNvSpPr txBox="1"/>
          <p:nvPr/>
        </p:nvSpPr>
        <p:spPr>
          <a:xfrm>
            <a:off x="9654275" y="306346"/>
            <a:ext cx="1431591" cy="1192634"/>
          </a:xfrm>
          <a:prstGeom prst="rect">
            <a:avLst/>
          </a:prstGeom>
          <a:noFill/>
        </p:spPr>
        <p:txBody>
          <a:bodyPr wrap="square" rtlCol="0">
            <a:spAutoFit/>
          </a:bodyPr>
          <a:lstStyle/>
          <a:p>
            <a:r>
              <a:rPr lang="fr-FR" sz="550" dirty="0">
                <a:latin typeface="Arial Nova" panose="020B0504020202020204" pitchFamily="34" charset="0"/>
              </a:rPr>
              <a:t>Structure</a:t>
            </a:r>
          </a:p>
          <a:p>
            <a:r>
              <a:rPr lang="fr-FR" sz="550" dirty="0">
                <a:latin typeface="Arial Nova" panose="020B0504020202020204" pitchFamily="34" charset="0"/>
              </a:rPr>
              <a:t>· Cadre de l’assise en bois massif</a:t>
            </a:r>
          </a:p>
          <a:p>
            <a:r>
              <a:rPr lang="fr-FR" sz="550" dirty="0">
                <a:latin typeface="Arial Nova" panose="020B0504020202020204" pitchFamily="34" charset="0"/>
              </a:rPr>
              <a:t>doté de sangles élastiques.</a:t>
            </a:r>
          </a:p>
          <a:p>
            <a:r>
              <a:rPr lang="fr-FR" sz="550" dirty="0">
                <a:latin typeface="Arial Nova" panose="020B0504020202020204" pitchFamily="34" charset="0"/>
              </a:rPr>
              <a:t>· Cadre du dossier en bois massif.</a:t>
            </a:r>
          </a:p>
          <a:p>
            <a:r>
              <a:rPr lang="fr-FR" sz="550" dirty="0">
                <a:latin typeface="Arial Nova" panose="020B0504020202020204" pitchFamily="34" charset="0"/>
              </a:rPr>
              <a:t>Piétement</a:t>
            </a:r>
          </a:p>
          <a:p>
            <a:r>
              <a:rPr lang="fr-FR" sz="550" dirty="0">
                <a:latin typeface="Arial Nova" panose="020B0504020202020204" pitchFamily="34" charset="0"/>
              </a:rPr>
              <a:t>· Piétement en frêne massif avec</a:t>
            </a:r>
          </a:p>
          <a:p>
            <a:r>
              <a:rPr lang="fr-FR" sz="550" dirty="0">
                <a:latin typeface="Arial Nova" panose="020B0504020202020204" pitchFamily="34" charset="0"/>
              </a:rPr>
              <a:t>finition sur demande</a:t>
            </a:r>
          </a:p>
          <a:p>
            <a:r>
              <a:rPr lang="fr-FR" sz="550" dirty="0">
                <a:latin typeface="Arial Nova" panose="020B0504020202020204" pitchFamily="34" charset="0"/>
              </a:rPr>
              <a:t>Rembourrage</a:t>
            </a:r>
          </a:p>
          <a:p>
            <a:r>
              <a:rPr lang="fr-FR" sz="550" dirty="0">
                <a:latin typeface="Arial Nova" panose="020B0504020202020204" pitchFamily="34" charset="0"/>
              </a:rPr>
              <a:t>· Mousse de polyuréthane flexible</a:t>
            </a:r>
          </a:p>
          <a:p>
            <a:r>
              <a:rPr lang="fr-FR" sz="550" dirty="0">
                <a:latin typeface="Arial Nova" panose="020B0504020202020204" pitchFamily="34" charset="0"/>
              </a:rPr>
              <a:t>faite à froid.</a:t>
            </a:r>
          </a:p>
          <a:p>
            <a:r>
              <a:rPr lang="fr-FR" sz="550" dirty="0">
                <a:latin typeface="Arial Nova" panose="020B0504020202020204" pitchFamily="34" charset="0"/>
              </a:rPr>
              <a:t>· Velours léger.</a:t>
            </a:r>
          </a:p>
          <a:p>
            <a:r>
              <a:rPr lang="fr-FR" sz="550" dirty="0">
                <a:latin typeface="Arial Nova" panose="020B0504020202020204" pitchFamily="34" charset="0"/>
              </a:rPr>
              <a:t>Revêtement</a:t>
            </a:r>
          </a:p>
          <a:p>
            <a:r>
              <a:rPr lang="fr-FR" sz="550" dirty="0">
                <a:latin typeface="Arial Nova" panose="020B0504020202020204" pitchFamily="34" charset="0"/>
              </a:rPr>
              <a:t>· Tissu ou cuir sur demande.</a:t>
            </a:r>
            <a:endParaRPr lang="it-IT" sz="550" dirty="0">
              <a:latin typeface="Arial Nova" panose="020B0504020202020204" pitchFamily="34" charset="0"/>
            </a:endParaRPr>
          </a:p>
        </p:txBody>
      </p:sp>
      <p:sp>
        <p:nvSpPr>
          <p:cNvPr id="30" name="CasellaDiTesto 29">
            <a:extLst>
              <a:ext uri="{FF2B5EF4-FFF2-40B4-BE49-F238E27FC236}">
                <a16:creationId xmlns:a16="http://schemas.microsoft.com/office/drawing/2014/main" id="{3CA30EEE-8C17-48E8-B287-75C5F636076A}"/>
              </a:ext>
            </a:extLst>
          </p:cNvPr>
          <p:cNvSpPr txBox="1"/>
          <p:nvPr/>
        </p:nvSpPr>
        <p:spPr>
          <a:xfrm>
            <a:off x="8372513" y="2431115"/>
            <a:ext cx="931539" cy="261610"/>
          </a:xfrm>
          <a:prstGeom prst="rect">
            <a:avLst/>
          </a:prstGeom>
          <a:noFill/>
        </p:spPr>
        <p:txBody>
          <a:bodyPr wrap="square" rtlCol="0">
            <a:spAutoFit/>
          </a:bodyPr>
          <a:lstStyle/>
          <a:p>
            <a:r>
              <a:rPr lang="en-US" sz="550" dirty="0" err="1">
                <a:solidFill>
                  <a:schemeClr val="bg1">
                    <a:lumMod val="50000"/>
                  </a:schemeClr>
                </a:solidFill>
                <a:latin typeface="Arial Nova Light" panose="020B0304020202020204" pitchFamily="34" charset="0"/>
              </a:rPr>
              <a:t>Finiture</a:t>
            </a:r>
            <a:r>
              <a:rPr lang="en-US" sz="550" dirty="0">
                <a:solidFill>
                  <a:schemeClr val="bg1">
                    <a:lumMod val="50000"/>
                  </a:schemeClr>
                </a:solidFill>
                <a:latin typeface="Arial Nova Light" panose="020B0304020202020204" pitchFamily="34" charset="0"/>
              </a:rPr>
              <a:t>/ Finishes/ </a:t>
            </a:r>
            <a:r>
              <a:rPr lang="en-US" sz="550" dirty="0" err="1">
                <a:solidFill>
                  <a:schemeClr val="bg1">
                    <a:lumMod val="50000"/>
                  </a:schemeClr>
                </a:solidFill>
                <a:latin typeface="Arial Nova Light" panose="020B0304020202020204" pitchFamily="34" charset="0"/>
              </a:rPr>
              <a:t>Ausfü</a:t>
            </a:r>
            <a:r>
              <a:rPr lang="it-IT" sz="550" dirty="0" err="1">
                <a:solidFill>
                  <a:schemeClr val="bg1">
                    <a:lumMod val="50000"/>
                  </a:schemeClr>
                </a:solidFill>
                <a:latin typeface="Arial Nova Light" panose="020B0304020202020204" pitchFamily="34" charset="0"/>
              </a:rPr>
              <a:t>hrungen</a:t>
            </a:r>
            <a:r>
              <a:rPr lang="it-IT" sz="550" dirty="0">
                <a:solidFill>
                  <a:schemeClr val="bg1">
                    <a:lumMod val="50000"/>
                  </a:schemeClr>
                </a:solidFill>
                <a:latin typeface="Arial Nova Light" panose="020B0304020202020204" pitchFamily="34" charset="0"/>
              </a:rPr>
              <a:t>/ </a:t>
            </a:r>
            <a:r>
              <a:rPr lang="it-IT" sz="550" dirty="0" err="1">
                <a:solidFill>
                  <a:schemeClr val="bg1">
                    <a:lumMod val="50000"/>
                  </a:schemeClr>
                </a:solidFill>
                <a:latin typeface="Arial Nova Light" panose="020B0304020202020204" pitchFamily="34" charset="0"/>
              </a:rPr>
              <a:t>Finitions</a:t>
            </a:r>
            <a:endParaRPr lang="it-IT" sz="550" dirty="0">
              <a:solidFill>
                <a:schemeClr val="bg1">
                  <a:lumMod val="50000"/>
                </a:schemeClr>
              </a:solidFill>
              <a:latin typeface="Arial Nova Light" panose="020B0304020202020204" pitchFamily="34" charset="0"/>
            </a:endParaRPr>
          </a:p>
        </p:txBody>
      </p:sp>
      <p:pic>
        <p:nvPicPr>
          <p:cNvPr id="8" name="Immagine 7">
            <a:extLst>
              <a:ext uri="{FF2B5EF4-FFF2-40B4-BE49-F238E27FC236}">
                <a16:creationId xmlns:a16="http://schemas.microsoft.com/office/drawing/2014/main" id="{F35E012B-E7EC-4988-A433-93017FA043C2}"/>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4700"/>
                    </a14:imgEffect>
                    <a14:imgEffect>
                      <a14:saturation sat="33000"/>
                    </a14:imgEffect>
                    <a14:imgEffect>
                      <a14:brightnessContrast bright="40000" contrast="-40000"/>
                    </a14:imgEffect>
                  </a14:imgLayer>
                </a14:imgProps>
              </a:ext>
            </a:extLst>
          </a:blip>
          <a:stretch>
            <a:fillRect/>
          </a:stretch>
        </p:blipFill>
        <p:spPr>
          <a:xfrm>
            <a:off x="8456389" y="2806551"/>
            <a:ext cx="687611" cy="417478"/>
          </a:xfrm>
          <a:prstGeom prst="rect">
            <a:avLst/>
          </a:prstGeom>
        </p:spPr>
      </p:pic>
      <p:sp>
        <p:nvSpPr>
          <p:cNvPr id="31" name="CasellaDiTesto 30">
            <a:extLst>
              <a:ext uri="{FF2B5EF4-FFF2-40B4-BE49-F238E27FC236}">
                <a16:creationId xmlns:a16="http://schemas.microsoft.com/office/drawing/2014/main" id="{950FD6C8-AD57-41DF-BA32-1730DE12F55C}"/>
              </a:ext>
            </a:extLst>
          </p:cNvPr>
          <p:cNvSpPr txBox="1"/>
          <p:nvPr/>
        </p:nvSpPr>
        <p:spPr>
          <a:xfrm>
            <a:off x="8372513" y="3214439"/>
            <a:ext cx="1431591" cy="430887"/>
          </a:xfrm>
          <a:prstGeom prst="rect">
            <a:avLst/>
          </a:prstGeom>
          <a:noFill/>
        </p:spPr>
        <p:txBody>
          <a:bodyPr wrap="square" rtlCol="0">
            <a:spAutoFit/>
          </a:bodyPr>
          <a:lstStyle/>
          <a:p>
            <a:r>
              <a:rPr lang="it-IT" sz="550" dirty="0">
                <a:latin typeface="Arial Nova Light" panose="020B0304020202020204" pitchFamily="34" charset="0"/>
              </a:rPr>
              <a:t>Frassino tinto nero/</a:t>
            </a:r>
            <a:r>
              <a:rPr lang="it-IT" sz="550" dirty="0" err="1">
                <a:latin typeface="Arial Nova Light" panose="020B0304020202020204" pitchFamily="34" charset="0"/>
              </a:rPr>
              <a:t>Ashwood</a:t>
            </a:r>
            <a:r>
              <a:rPr lang="it-IT" sz="550" dirty="0">
                <a:latin typeface="Arial Nova Light" panose="020B0304020202020204" pitchFamily="34" charset="0"/>
              </a:rPr>
              <a:t> </a:t>
            </a:r>
            <a:r>
              <a:rPr lang="it-IT" sz="550" dirty="0" err="1">
                <a:latin typeface="Arial Nova Light" panose="020B0304020202020204" pitchFamily="34" charset="0"/>
              </a:rPr>
              <a:t>stained</a:t>
            </a:r>
            <a:endParaRPr lang="it-IT" sz="550" dirty="0">
              <a:latin typeface="Arial Nova Light" panose="020B0304020202020204" pitchFamily="34" charset="0"/>
            </a:endParaRPr>
          </a:p>
          <a:p>
            <a:r>
              <a:rPr lang="it-IT" sz="550" dirty="0">
                <a:latin typeface="Arial Nova Light" panose="020B0304020202020204" pitchFamily="34" charset="0"/>
              </a:rPr>
              <a:t>black/Esche Schwarz </a:t>
            </a:r>
            <a:r>
              <a:rPr lang="it-IT" sz="550" dirty="0" err="1">
                <a:latin typeface="Arial Nova Light" panose="020B0304020202020204" pitchFamily="34" charset="0"/>
              </a:rPr>
              <a:t>Gebeizt</a:t>
            </a:r>
            <a:r>
              <a:rPr lang="it-IT" sz="550" dirty="0">
                <a:latin typeface="Arial Nova Light" panose="020B0304020202020204" pitchFamily="34" charset="0"/>
              </a:rPr>
              <a:t>/ </a:t>
            </a:r>
            <a:r>
              <a:rPr lang="it-IT" sz="550" dirty="0" err="1">
                <a:latin typeface="Arial Nova Light" panose="020B0304020202020204" pitchFamily="34" charset="0"/>
              </a:rPr>
              <a:t>Frêne</a:t>
            </a:r>
            <a:endParaRPr lang="it-IT" sz="550" dirty="0">
              <a:latin typeface="Arial Nova Light" panose="020B0304020202020204" pitchFamily="34" charset="0"/>
            </a:endParaRPr>
          </a:p>
          <a:p>
            <a:r>
              <a:rPr lang="it-IT" sz="550" dirty="0" err="1">
                <a:latin typeface="Arial Nova Light" panose="020B0304020202020204" pitchFamily="34" charset="0"/>
              </a:rPr>
              <a:t>teinté</a:t>
            </a:r>
            <a:r>
              <a:rPr lang="it-IT" sz="550" dirty="0">
                <a:latin typeface="Arial Nova Light" panose="020B0304020202020204" pitchFamily="34" charset="0"/>
              </a:rPr>
              <a:t> noir — Pelle/Leather/Leder/</a:t>
            </a:r>
            <a:r>
              <a:rPr lang="it-IT" sz="550" dirty="0" err="1">
                <a:latin typeface="Arial Nova Light" panose="020B0304020202020204" pitchFamily="34" charset="0"/>
              </a:rPr>
              <a:t>Cuir</a:t>
            </a:r>
            <a:endParaRPr lang="it-IT" sz="550" dirty="0">
              <a:latin typeface="Arial Nova Light" panose="020B0304020202020204" pitchFamily="34" charset="0"/>
            </a:endParaRPr>
          </a:p>
          <a:p>
            <a:endParaRPr lang="it-IT" sz="550" dirty="0">
              <a:latin typeface="Arial Nova Light" panose="020B0304020202020204" pitchFamily="34" charset="0"/>
            </a:endParaRPr>
          </a:p>
        </p:txBody>
      </p:sp>
      <p:grpSp>
        <p:nvGrpSpPr>
          <p:cNvPr id="32" name="Gruppo 31">
            <a:extLst>
              <a:ext uri="{FF2B5EF4-FFF2-40B4-BE49-F238E27FC236}">
                <a16:creationId xmlns:a16="http://schemas.microsoft.com/office/drawing/2014/main" id="{E2A5720A-4A1A-4F5A-9F11-A29B383B1730}"/>
              </a:ext>
            </a:extLst>
          </p:cNvPr>
          <p:cNvGrpSpPr/>
          <p:nvPr/>
        </p:nvGrpSpPr>
        <p:grpSpPr>
          <a:xfrm>
            <a:off x="5992037" y="2355267"/>
            <a:ext cx="1399188" cy="1320045"/>
            <a:chOff x="5694477" y="3651788"/>
            <a:chExt cx="2047134" cy="1931341"/>
          </a:xfrm>
        </p:grpSpPr>
        <p:pic>
          <p:nvPicPr>
            <p:cNvPr id="5" name="Immagine 4">
              <a:extLst>
                <a:ext uri="{FF2B5EF4-FFF2-40B4-BE49-F238E27FC236}">
                  <a16:creationId xmlns:a16="http://schemas.microsoft.com/office/drawing/2014/main" id="{53244E00-1CFA-429F-8706-C7FF25EFE82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695637" y="3651788"/>
              <a:ext cx="2045974" cy="1092935"/>
            </a:xfrm>
            <a:prstGeom prst="rect">
              <a:avLst/>
            </a:prstGeom>
          </p:spPr>
        </p:pic>
        <p:pic>
          <p:nvPicPr>
            <p:cNvPr id="9" name="Immagine 8">
              <a:extLst>
                <a:ext uri="{FF2B5EF4-FFF2-40B4-BE49-F238E27FC236}">
                  <a16:creationId xmlns:a16="http://schemas.microsoft.com/office/drawing/2014/main" id="{0ECBFC48-4B2D-4B1D-913B-04E200A9260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694477" y="4806873"/>
              <a:ext cx="919493" cy="776256"/>
            </a:xfrm>
            <a:prstGeom prst="rect">
              <a:avLst/>
            </a:prstGeom>
          </p:spPr>
        </p:pic>
      </p:grpSp>
      <p:pic>
        <p:nvPicPr>
          <p:cNvPr id="34" name="Immagine 33">
            <a:extLst>
              <a:ext uri="{FF2B5EF4-FFF2-40B4-BE49-F238E27FC236}">
                <a16:creationId xmlns:a16="http://schemas.microsoft.com/office/drawing/2014/main" id="{587BCF5D-E853-4CD2-8F15-0F684A21B711}"/>
              </a:ext>
            </a:extLst>
          </p:cNvPr>
          <p:cNvPicPr>
            <a:picLocks noChangeAspect="1"/>
          </p:cNvPicPr>
          <p:nvPr/>
        </p:nvPicPr>
        <p:blipFill>
          <a:blip r:embed="rId6"/>
          <a:stretch>
            <a:fillRect/>
          </a:stretch>
        </p:blipFill>
        <p:spPr>
          <a:xfrm flipH="1">
            <a:off x="2210337" y="904546"/>
            <a:ext cx="1687521" cy="2552115"/>
          </a:xfrm>
          <a:prstGeom prst="rect">
            <a:avLst/>
          </a:prstGeom>
        </p:spPr>
      </p:pic>
      <p:pic>
        <p:nvPicPr>
          <p:cNvPr id="36" name="Immagine 35">
            <a:extLst>
              <a:ext uri="{FF2B5EF4-FFF2-40B4-BE49-F238E27FC236}">
                <a16:creationId xmlns:a16="http://schemas.microsoft.com/office/drawing/2014/main" id="{C299E006-55A6-427B-A12E-611C3943F115}"/>
              </a:ext>
            </a:extLst>
          </p:cNvPr>
          <p:cNvPicPr>
            <a:picLocks noChangeAspect="1"/>
          </p:cNvPicPr>
          <p:nvPr/>
        </p:nvPicPr>
        <p:blipFill rotWithShape="1">
          <a:blip r:embed="rId7"/>
          <a:srcRect l="32581"/>
          <a:stretch/>
        </p:blipFill>
        <p:spPr>
          <a:xfrm>
            <a:off x="8456389" y="4612861"/>
            <a:ext cx="2141337" cy="2182252"/>
          </a:xfrm>
          <a:prstGeom prst="rect">
            <a:avLst/>
          </a:prstGeom>
        </p:spPr>
      </p:pic>
      <p:pic>
        <p:nvPicPr>
          <p:cNvPr id="3" name="Immagine 2">
            <a:extLst>
              <a:ext uri="{FF2B5EF4-FFF2-40B4-BE49-F238E27FC236}">
                <a16:creationId xmlns:a16="http://schemas.microsoft.com/office/drawing/2014/main" id="{6D360636-6085-491A-9EB3-113A5E464B5A}"/>
              </a:ext>
            </a:extLst>
          </p:cNvPr>
          <p:cNvPicPr>
            <a:picLocks noChangeAspect="1"/>
          </p:cNvPicPr>
          <p:nvPr/>
        </p:nvPicPr>
        <p:blipFill>
          <a:blip r:embed="rId8"/>
          <a:stretch>
            <a:fillRect/>
          </a:stretch>
        </p:blipFill>
        <p:spPr>
          <a:xfrm>
            <a:off x="345878" y="206382"/>
            <a:ext cx="883204" cy="303112"/>
          </a:xfrm>
          <a:prstGeom prst="rect">
            <a:avLst/>
          </a:prstGeom>
        </p:spPr>
      </p:pic>
    </p:spTree>
    <p:extLst>
      <p:ext uri="{BB962C8B-B14F-4D97-AF65-F5344CB8AC3E}">
        <p14:creationId xmlns:p14="http://schemas.microsoft.com/office/powerpoint/2010/main" val="63350426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132</TotalTime>
  <Words>680</Words>
  <Application>Microsoft Office PowerPoint</Application>
  <PresentationFormat>Personalizzato</PresentationFormat>
  <Paragraphs>77</Paragraphs>
  <Slides>1</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vt:i4>
      </vt:variant>
    </vt:vector>
  </HeadingPairs>
  <TitlesOfParts>
    <vt:vector size="7" baseType="lpstr">
      <vt:lpstr>Arial</vt:lpstr>
      <vt:lpstr>Arial Nova</vt:lpstr>
      <vt:lpstr>Arial Nova Light</vt:lpstr>
      <vt:lpstr>Calibri</vt:lpstr>
      <vt:lpstr>Calibri Light</vt:lpstr>
      <vt:lpstr>Tema di Office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Laura Meyer</dc:creator>
  <cp:lastModifiedBy>Laura Meyer</cp:lastModifiedBy>
  <cp:revision>19</cp:revision>
  <dcterms:created xsi:type="dcterms:W3CDTF">2021-10-26T12:22:07Z</dcterms:created>
  <dcterms:modified xsi:type="dcterms:W3CDTF">2021-10-28T10:45:15Z</dcterms:modified>
</cp:coreProperties>
</file>